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1.xml" ContentType="application/vnd.openxmlformats-officedocument.drawingml.chart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76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8" r:id="rId3"/>
    <p:sldId id="290" r:id="rId4"/>
    <p:sldId id="291" r:id="rId5"/>
    <p:sldId id="262" r:id="rId6"/>
    <p:sldId id="263" r:id="rId7"/>
    <p:sldId id="260" r:id="rId8"/>
    <p:sldId id="265" r:id="rId9"/>
    <p:sldId id="266" r:id="rId10"/>
    <p:sldId id="267" r:id="rId11"/>
    <p:sldId id="268" r:id="rId12"/>
    <p:sldId id="269" r:id="rId13"/>
    <p:sldId id="286" r:id="rId14"/>
    <p:sldId id="271" r:id="rId15"/>
    <p:sldId id="272" r:id="rId16"/>
    <p:sldId id="285" r:id="rId17"/>
    <p:sldId id="274" r:id="rId18"/>
    <p:sldId id="275" r:id="rId19"/>
    <p:sldId id="283" r:id="rId20"/>
    <p:sldId id="279" r:id="rId21"/>
    <p:sldId id="281" r:id="rId22"/>
    <p:sldId id="289" r:id="rId23"/>
    <p:sldId id="287" r:id="rId24"/>
    <p:sldId id="292" r:id="rId25"/>
    <p:sldId id="293" r:id="rId26"/>
    <p:sldId id="294" r:id="rId27"/>
    <p:sldId id="288" r:id="rId28"/>
    <p:sldId id="282" r:id="rId2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3" autoAdjust="0"/>
    <p:restoredTop sz="86449" autoAdjust="0"/>
  </p:normalViewPr>
  <p:slideViewPr>
    <p:cSldViewPr snapToGrid="0">
      <p:cViewPr varScale="1">
        <p:scale>
          <a:sx n="63" d="100"/>
          <a:sy n="63" d="100"/>
        </p:scale>
        <p:origin x="-522" y="-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-1452"/>
    </p:cViewPr>
  </p:sorterViewPr>
  <p:notesViewPr>
    <p:cSldViewPr snapToGrid="0">
      <p:cViewPr varScale="1">
        <p:scale>
          <a:sx n="80" d="100"/>
          <a:sy n="80" d="100"/>
        </p:scale>
        <p:origin x="401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1"/>
          <c:dPt>
            <c:idx val="0"/>
            <c:bubble3D val="0"/>
            <c:explosion val="24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335-4594-9260-7E7324EE42A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444-461E-9D18-6A0DC2585E3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444-461E-9D18-6A0DC2585E3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444-461E-9D18-6A0DC2585E3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226</c:v>
                </c:pt>
                <c:pt idx="1">
                  <c:v>29</c:v>
                </c:pt>
                <c:pt idx="2">
                  <c:v>25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335-4594-9260-7E7324EE42A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293B9CC6-90B3-4DD1-B3F0-DB15BDE481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91FEDC6-DEF7-4465-8CD3-B7ED2BA60D6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2E971-3BC3-4FE4-9BE7-F48ACB03D940}" type="datetimeFigureOut">
              <a:rPr lang="el-GR" smtClean="0"/>
              <a:t>27/1/2022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7E9CCE4-7E0F-4867-B3B4-733A3012A05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1E934AF-F889-4D8F-A3CA-AAA9DFC12EB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816E3-023A-44A4-AAC6-7CD21AA60E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47687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87473-9153-4C89-9001-8F96DDE51931}" type="datetimeFigureOut">
              <a:rPr lang="el-GR" smtClean="0"/>
              <a:t>27/1/2022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1645A-CCDA-4814-9680-DDCD990B93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5203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1645A-CCDA-4814-9680-DDCD990B9365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7884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A1645A-CCDA-4814-9680-DDCD990B9365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90098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A1645A-CCDA-4814-9680-DDCD990B9365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94118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1645A-CCDA-4814-9680-DDCD990B9365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04326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A1645A-CCDA-4814-9680-DDCD990B9365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89802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A1645A-CCDA-4814-9680-DDCD990B9365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87864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1645A-CCDA-4814-9680-DDCD990B9365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62932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1645A-CCDA-4814-9680-DDCD990B9365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54411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1645A-CCDA-4814-9680-DDCD990B9365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371961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1645A-CCDA-4814-9680-DDCD990B9365}" type="slidenum">
              <a:rPr lang="el-GR" smtClean="0"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51246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1645A-CCDA-4814-9680-DDCD990B9365}" type="slidenum">
              <a:rPr lang="el-GR" smtClean="0"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5788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1645A-CCDA-4814-9680-DDCD990B9365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31727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1645A-CCDA-4814-9680-DDCD990B9365}" type="slidenum">
              <a:rPr lang="el-GR" smtClean="0"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492601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1645A-CCDA-4814-9680-DDCD990B9365}" type="slidenum">
              <a:rPr lang="el-GR" smtClean="0"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1316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1645A-CCDA-4814-9680-DDCD990B9365}" type="slidenum">
              <a:rPr lang="el-GR" smtClean="0"/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88075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A1645A-CCDA-4814-9680-DDCD990B9365}" type="slidenum">
              <a:rPr lang="el-GR" smtClean="0"/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2338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1645A-CCDA-4814-9680-DDCD990B9365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10661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1645A-CCDA-4814-9680-DDCD990B9365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3205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1645A-CCDA-4814-9680-DDCD990B9365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18844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A1645A-CCDA-4814-9680-DDCD990B9365}" type="slidenum">
              <a:rPr lang="el-GR" smtClean="0"/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80597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1645A-CCDA-4814-9680-DDCD990B9365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24695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1645A-CCDA-4814-9680-DDCD990B9365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4723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1645A-CCDA-4814-9680-DDCD990B9365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4023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BBE2-952E-4D2C-91F6-37440172275F}" type="datetime1">
              <a:rPr lang="en-US" smtClean="0"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01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1C94-23AA-4B90-837A-06EBB2C2875D}" type="datetime1">
              <a:rPr lang="en-US" smtClean="0"/>
              <a:t>1/27/2022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665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E27F3-2584-46A4-BB2E-D04819DF9610}" type="datetime1">
              <a:rPr lang="en-US" smtClean="0"/>
              <a:t>1/27/2022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094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C852-3C06-454E-940B-4E6F09EC6D73}" type="datetime1">
              <a:rPr lang="en-US" smtClean="0"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929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DC00B-50D4-4010-8947-1470F6144C77}" type="datetime1">
              <a:rPr lang="en-US" smtClean="0"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41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AC12-5136-4B39-8CDC-03370B5733DE}" type="datetime1">
              <a:rPr lang="en-US" smtClean="0"/>
              <a:t>1/27/2022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467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36420-7FB9-414D-8BF5-B95EF6121FFB}" type="datetime1">
              <a:rPr lang="en-US" smtClean="0"/>
              <a:t>1/27/2022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251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6E5B-241F-47CF-9ED6-34DFADFB96C7}" type="datetime1">
              <a:rPr lang="en-US" smtClean="0"/>
              <a:t>1/27/2022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75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8CF58-E3F1-408A-A547-BA6B60592DC4}" type="datetime1">
              <a:rPr lang="en-US" smtClean="0"/>
              <a:t>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28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1F3-28AF-4D3A-B272-2E0DC68B6DCF}" type="datetime1">
              <a:rPr lang="en-US" smtClean="0"/>
              <a:t>1/27/2022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337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EB74-F383-4A51-A26D-D149FAC2DAF3}" type="datetime1">
              <a:rPr lang="en-US" smtClean="0"/>
              <a:t>1/27/2022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565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2126F8A-63E3-4FE3-9529-F25B2A7F22AF}" type="datetime1">
              <a:rPr lang="en-US" smtClean="0"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365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commissioner@informationcommissioner.gov.cy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informationcommissioner.gov.cy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87D113-4F65-40D8-BF1C-47552E6D58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508246"/>
            <a:ext cx="7315200" cy="2365958"/>
          </a:xfrm>
        </p:spPr>
        <p:txBody>
          <a:bodyPr>
            <a:noAutofit/>
          </a:bodyPr>
          <a:lstStyle/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l-GR" sz="4000" dirty="0" smtClean="0"/>
              <a:t/>
            </a:r>
            <a:br>
              <a:rPr lang="el-GR" sz="4000" dirty="0" smtClean="0"/>
            </a:br>
            <a:r>
              <a:rPr lang="el-GR" sz="4000" dirty="0" smtClean="0"/>
              <a:t/>
            </a:r>
            <a:br>
              <a:rPr lang="el-GR" sz="4000" dirty="0" smtClean="0"/>
            </a:br>
            <a:r>
              <a:rPr lang="en-US" sz="3800" dirty="0" smtClean="0"/>
              <a:t>O </a:t>
            </a:r>
            <a:r>
              <a:rPr lang="el-GR" sz="3800" dirty="0" smtClean="0"/>
              <a:t>περί του Δικαιώματος Πρόσβασης σε Πληροφορίες του Δημόσιου Τομέα Νόμος του 2017 </a:t>
            </a:r>
            <a:br>
              <a:rPr lang="el-GR" sz="3800" dirty="0" smtClean="0"/>
            </a:br>
            <a:r>
              <a:rPr lang="el-GR" sz="3800" dirty="0" smtClean="0"/>
              <a:t>(184(</a:t>
            </a:r>
            <a:r>
              <a:rPr lang="en-US" sz="3800" dirty="0" smtClean="0"/>
              <a:t>I</a:t>
            </a:r>
            <a:r>
              <a:rPr lang="el-GR" sz="3800" dirty="0" smtClean="0"/>
              <a:t>)/2017)</a:t>
            </a:r>
            <a:r>
              <a:rPr lang="en-US" sz="3700" dirty="0" smtClean="0"/>
              <a:t/>
            </a:r>
            <a:br>
              <a:rPr lang="en-US" sz="3700" dirty="0" smtClean="0"/>
            </a:br>
            <a:r>
              <a:rPr lang="en-US" sz="3700" dirty="0" smtClean="0"/>
              <a:t/>
            </a:r>
            <a:br>
              <a:rPr lang="en-US" sz="3700" dirty="0" smtClean="0"/>
            </a:br>
            <a:r>
              <a:rPr lang="el-GR" sz="3600" dirty="0" smtClean="0"/>
              <a:t>1</a:t>
            </a:r>
            <a:r>
              <a:rPr lang="el-GR" sz="3600" baseline="30000" dirty="0" smtClean="0"/>
              <a:t>ος</a:t>
            </a:r>
            <a:r>
              <a:rPr lang="el-GR" sz="3600" dirty="0" smtClean="0"/>
              <a:t> χρόνος εφαρμογής</a:t>
            </a:r>
            <a:endParaRPr lang="el-GR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0D8D69B-BF8A-43B1-9C5C-FBDA43DD55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4787692"/>
            <a:ext cx="7315200" cy="914400"/>
          </a:xfrm>
        </p:spPr>
        <p:txBody>
          <a:bodyPr>
            <a:normAutofit/>
          </a:bodyPr>
          <a:lstStyle/>
          <a:p>
            <a:r>
              <a:rPr lang="el-GR" dirty="0"/>
              <a:t>Ειρήνη </a:t>
            </a:r>
            <a:r>
              <a:rPr lang="el-GR" dirty="0" err="1"/>
              <a:t>Λοϊζίδου</a:t>
            </a:r>
            <a:r>
              <a:rPr lang="el-GR" dirty="0"/>
              <a:t> Νικολαΐδου</a:t>
            </a:r>
          </a:p>
          <a:p>
            <a:r>
              <a:rPr lang="el-GR" dirty="0"/>
              <a:t>Επίτροπος Πληροφοριών</a:t>
            </a:r>
          </a:p>
        </p:txBody>
      </p:sp>
    </p:spTree>
    <p:extLst>
      <p:ext uri="{BB962C8B-B14F-4D97-AF65-F5344CB8AC3E}">
        <p14:creationId xmlns:p14="http://schemas.microsoft.com/office/powerpoint/2010/main" val="2939431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940E80-9C4D-4FB7-9849-53CAFA437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293" y="1123837"/>
            <a:ext cx="3010045" cy="4601183"/>
          </a:xfrm>
        </p:spPr>
        <p:txBody>
          <a:bodyPr>
            <a:noAutofit/>
          </a:bodyPr>
          <a:lstStyle/>
          <a:p>
            <a:pPr algn="ctr"/>
            <a:r>
              <a:rPr lang="el-GR" sz="3800" dirty="0"/>
              <a:t>Αίτηση παροχής πληροφοριών (Άρθρο 9)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0234B12-B3E1-40EF-B3FB-5B5BACE46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1900" dirty="0"/>
              <a:t>Γραπτή αίτηση που περιλαμβάνει: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l-GR" sz="1900" dirty="0"/>
              <a:t>Όνομα </a:t>
            </a:r>
            <a:r>
              <a:rPr lang="el-GR" sz="1900" dirty="0" err="1"/>
              <a:t>αιτητή</a:t>
            </a:r>
            <a:endParaRPr lang="el-GR" sz="1900" dirty="0"/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l-GR" sz="1900" dirty="0"/>
              <a:t>Διεύθυνση επικοινωνίας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l-GR" sz="1900" dirty="0"/>
              <a:t>Περιγραφή των πληροφοριών που ζητούνται</a:t>
            </a:r>
          </a:p>
          <a:p>
            <a:pPr lvl="1" algn="just"/>
            <a:endParaRPr lang="el-GR" sz="1900" dirty="0"/>
          </a:p>
          <a:p>
            <a:pPr algn="just"/>
            <a:r>
              <a:rPr lang="el-GR" sz="1900" dirty="0"/>
              <a:t>Τρόποι παροχής ζητούμενων πληροφοριών (ένα ή περισσότερους):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l-GR" sz="1900" b="1" dirty="0"/>
              <a:t>Αντίγραφο</a:t>
            </a:r>
            <a:r>
              <a:rPr lang="el-GR" sz="1900" dirty="0"/>
              <a:t> των πληροφοριών σε έντυπη ή οποιαδήποτε άλλη μορφή ζητηθεί </a:t>
            </a:r>
            <a:r>
              <a:rPr lang="el-GR" sz="1900" dirty="0">
                <a:solidFill>
                  <a:srgbClr val="FF0000"/>
                </a:solidFill>
              </a:rPr>
              <a:t> </a:t>
            </a:r>
            <a:r>
              <a:rPr lang="el-GR" sz="1900" dirty="0">
                <a:solidFill>
                  <a:schemeClr val="tx1"/>
                </a:solidFill>
              </a:rPr>
              <a:t>(π.χ. ηλεκτρονική, σε </a:t>
            </a:r>
            <a:r>
              <a:rPr lang="en-US" sz="1900" dirty="0" err="1">
                <a:solidFill>
                  <a:schemeClr val="tx1"/>
                </a:solidFill>
              </a:rPr>
              <a:t>usb</a:t>
            </a:r>
            <a:r>
              <a:rPr lang="el-GR" sz="1900" dirty="0">
                <a:solidFill>
                  <a:schemeClr val="tx1"/>
                </a:solidFill>
              </a:rPr>
              <a:t>)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l-GR" sz="1900" b="1" dirty="0"/>
              <a:t> Δυνατότητα επιθεώρησης </a:t>
            </a:r>
            <a:r>
              <a:rPr lang="el-GR" sz="1900" dirty="0"/>
              <a:t>του ζητούμενου αρχείου/ εγγράφου 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l-GR" sz="1900" b="1" dirty="0"/>
              <a:t>Σύνοψη ή περίληψη των πληροφοριών </a:t>
            </a:r>
            <a:r>
              <a:rPr lang="el-GR" sz="1900" dirty="0"/>
              <a:t>σε έντυπη ή οποιαδήποτε άλλη μορφή ζητηθεί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EE57F59-9BFB-4492-B580-5F81872DE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006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2D4FAC-E1DB-4068-AA11-998F14F8A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/>
              <a:t>Εξέταση αίτησης παροχής πληροφοριών (Άρθρα 10-13)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21AAC0-D7ED-4AD3-81A7-E73791D4C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710108"/>
            <a:ext cx="7315200" cy="5492242"/>
          </a:xfrm>
        </p:spPr>
        <p:txBody>
          <a:bodyPr>
            <a:noAutofit/>
          </a:bodyPr>
          <a:lstStyle/>
          <a:p>
            <a:pPr marL="0" lvl="0" indent="0" algn="just">
              <a:spcAft>
                <a:spcPts val="600"/>
              </a:spcAft>
              <a:buNone/>
            </a:pPr>
            <a:r>
              <a:rPr lang="el-GR" sz="1800" dirty="0"/>
              <a:t>Η δημόσια αρχή:</a:t>
            </a:r>
          </a:p>
          <a:p>
            <a:pPr lvl="0" algn="just">
              <a:spcAft>
                <a:spcPts val="600"/>
              </a:spcAft>
            </a:pPr>
            <a:r>
              <a:rPr lang="el-GR" sz="1800" dirty="0"/>
              <a:t> Αν χρειάζεται διευκρινήσεις ή πρόσθετες πληροφορίες, για την ταυτοποίηση και τον εντοπισμό των ζητούμενων πληροφοριών, ενημερώνει σχετικά τον </a:t>
            </a:r>
            <a:r>
              <a:rPr lang="el-GR" sz="1800" dirty="0" err="1"/>
              <a:t>αιτητή</a:t>
            </a:r>
            <a:r>
              <a:rPr lang="el-GR" sz="1800" dirty="0"/>
              <a:t>. </a:t>
            </a:r>
          </a:p>
          <a:p>
            <a:pPr lvl="1" algn="just">
              <a:spcAft>
                <a:spcPts val="600"/>
              </a:spcAft>
            </a:pPr>
            <a:r>
              <a:rPr lang="el-GR" dirty="0"/>
              <a:t>Μέχρι να τις λάβει, απαλλάσσεται από την υποχρέωση επιβεβαίωσης ή μη της κατοχής των πληροφοριών και παροχής τους</a:t>
            </a:r>
          </a:p>
          <a:p>
            <a:pPr lvl="0" algn="just">
              <a:spcAft>
                <a:spcPts val="600"/>
              </a:spcAft>
            </a:pPr>
            <a:r>
              <a:rPr lang="el-GR" sz="1800" dirty="0"/>
              <a:t>Κοινοποιεί τα </a:t>
            </a:r>
            <a:r>
              <a:rPr lang="el-GR" sz="1800" b="1" u="sng" dirty="0"/>
              <a:t>τέλη</a:t>
            </a:r>
            <a:r>
              <a:rPr lang="el-GR" sz="1800" b="1" dirty="0"/>
              <a:t> </a:t>
            </a:r>
            <a:r>
              <a:rPr lang="el-GR" sz="1800" dirty="0"/>
              <a:t>σε περίπτωση που επιβάλλονται, το οποία πρέπει να καταβληθούν εντός </a:t>
            </a:r>
            <a:r>
              <a:rPr lang="el-GR" sz="1800" b="1" u="sng" dirty="0"/>
              <a:t>τριών (3) μηνών </a:t>
            </a:r>
          </a:p>
          <a:p>
            <a:pPr lvl="0" algn="just">
              <a:spcAft>
                <a:spcPts val="600"/>
              </a:spcAft>
            </a:pPr>
            <a:r>
              <a:rPr lang="el-GR" sz="1800" dirty="0"/>
              <a:t>Διεκπεραιώνει την αίτηση εντός </a:t>
            </a:r>
            <a:r>
              <a:rPr lang="el-GR" sz="1800" b="1" u="sng" dirty="0"/>
              <a:t>τριάντα (30) ημερών</a:t>
            </a:r>
            <a:r>
              <a:rPr lang="en-US" sz="1800" b="1" u="sng" dirty="0"/>
              <a:t> </a:t>
            </a:r>
            <a:r>
              <a:rPr lang="el-GR" sz="1800" dirty="0"/>
              <a:t>από την αίτηση ή την καταβολή τελών</a:t>
            </a:r>
            <a:r>
              <a:rPr lang="el-GR" sz="1800" b="1" dirty="0"/>
              <a:t> εκτός </a:t>
            </a:r>
            <a:r>
              <a:rPr lang="el-GR" sz="1800" dirty="0"/>
              <a:t>σε περιπτώσεις που εξετάζεται η εφαρμογή </a:t>
            </a:r>
            <a:r>
              <a:rPr lang="el-GR" sz="1800" b="1" dirty="0"/>
              <a:t>εξαίρεσης</a:t>
            </a:r>
          </a:p>
          <a:p>
            <a:pPr algn="just">
              <a:spcAft>
                <a:spcPts val="600"/>
              </a:spcAft>
            </a:pPr>
            <a:r>
              <a:rPr lang="el-GR" sz="1800" dirty="0"/>
              <a:t>Η περίοδος μπορεί να επεκταθεί από:</a:t>
            </a:r>
          </a:p>
          <a:p>
            <a:pPr lvl="1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l-GR" dirty="0"/>
              <a:t>Υπουργικό Συμβούλιο</a:t>
            </a:r>
          </a:p>
          <a:p>
            <a:pPr lvl="1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l-GR" dirty="0"/>
              <a:t>Κανονισμούς</a:t>
            </a:r>
          </a:p>
          <a:p>
            <a:pPr lvl="1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l-GR" dirty="0"/>
              <a:t>Επίτροπο</a:t>
            </a:r>
          </a:p>
          <a:p>
            <a:pPr algn="just">
              <a:spcAft>
                <a:spcPts val="600"/>
              </a:spcAft>
            </a:pPr>
            <a:r>
              <a:rPr lang="el-GR" sz="1800" dirty="0"/>
              <a:t>Παρέχει τις πληροφορίες στη μορφή που ζητήθηκαν ή με άλλο εύλογο τρόπο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2D88614-4277-46AA-B728-DCA4A2ACF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722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E3125D-8672-4EE5-BDFA-1DE75A324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/>
              <a:t>Ειδικές πρόνοιες για μεταφερθέντα αρχεία</a:t>
            </a:r>
            <a:br>
              <a:rPr lang="el-GR" dirty="0"/>
            </a:br>
            <a:r>
              <a:rPr lang="el-GR" dirty="0"/>
              <a:t>(Άρθρο 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1E2F0A3-D08B-4A76-BC37-DBAEF2906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7"/>
            <a:ext cx="7315200" cy="5632945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2400" dirty="0"/>
              <a:t>Αν υποβληθεί στον Έφορο Κρατικού Αρχείου, αίτημα για πρόσβαση σε μεταφερθέν αρχείο, ο Έφορος αποστέλλει αντίγραφο της αίτησης στην υπεύθυνη Δημόσια Αρχή για λήψη απόφασης.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7E3741F-D284-44CF-BB1A-AD346F5D4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99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F1DB2F-7419-42FA-B191-76039BD5E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/>
              <a:t> Περίπτωση πληροφοριών με υψηλό κόστος παροχής  (Άρθρα 15-16)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2920BA-A60A-4F3D-8528-8ADDF352F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l-GR" dirty="0"/>
              <a:t>Σε περίπτωση που το κόστος παροχής πληροφοριών υπερβαίνει το εύλογο κόστος, η αρμόδια αρχή: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l-GR" dirty="0"/>
              <a:t>Δεν υποχρεούται να τις παρέχει 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l-GR" dirty="0"/>
              <a:t>Δεν απαλλάσσεται από την υποχρέωση επιβεβαίωσης ή άρνησης κατοχής πληροφοριών, εκτός αν το κόστος της επιβεβαίωσης από μόνο του υπερβαίνει το εύλογο κόστος</a:t>
            </a:r>
            <a:r>
              <a:rPr lang="el-GR" sz="1600" dirty="0"/>
              <a:t> </a:t>
            </a:r>
            <a:r>
              <a:rPr lang="el-GR" sz="1400" dirty="0"/>
              <a:t>(Άρθρο 15)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el-GR" sz="1400" dirty="0"/>
          </a:p>
          <a:p>
            <a:pPr algn="just">
              <a:spcBef>
                <a:spcPts val="0"/>
              </a:spcBef>
              <a:spcAft>
                <a:spcPts val="2400"/>
              </a:spcAft>
            </a:pPr>
            <a:r>
              <a:rPr lang="el-GR" dirty="0"/>
              <a:t>Η δημόσια αρχή μπορεί να παρέχει τις εν λόγω πληροφορίες επιβάλλοντας τέλος παροχής των ζητούμενων πληροφοριών, το ύψος και η μέθοδος υπολογισμού του οποίου καθορίζεται σε Κανονισμούς ή σε ειδικές διατάξεις υφιστάμενου νόμου </a:t>
            </a:r>
            <a:r>
              <a:rPr lang="el-GR" sz="1400" dirty="0"/>
              <a:t>(Άρθρο 16)</a:t>
            </a:r>
            <a:endParaRPr lang="el-G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D689E86-832F-4E11-A116-14B342FC6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541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E53511-90C3-4690-AAB4-38B655D23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800" dirty="0"/>
              <a:t>Παροχή βοήθειας και απόρριψη αίτησης (Άρθρα 17-18)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4DB0AB9-4346-4F0B-9A22-CDA0901F1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el-GR" sz="2400" dirty="0"/>
              <a:t>Κάθε δημόσια αρχή έχει καθήκον να παρέχει βοήθεια και συμβουλή, σε πρόσωπο που προτίθεται να υποβάλει ή έχει ήδη υποβάλει  αίτηση για παροχή πληροφοριών.</a:t>
            </a:r>
          </a:p>
          <a:p>
            <a:pPr marL="0" indent="0" algn="just">
              <a:spcBef>
                <a:spcPts val="0"/>
              </a:spcBef>
              <a:buNone/>
            </a:pPr>
            <a:endParaRPr lang="el-GR" sz="2400" dirty="0"/>
          </a:p>
          <a:p>
            <a:pPr algn="just">
              <a:spcAft>
                <a:spcPts val="600"/>
              </a:spcAft>
            </a:pPr>
            <a:r>
              <a:rPr lang="el-GR" sz="2400" dirty="0"/>
              <a:t>Σε περίπτωση απόρριψης της αίτησης, η δημόσια αρχή  κοινοποιεί ειδοποίηση στον </a:t>
            </a:r>
            <a:r>
              <a:rPr lang="el-GR" sz="2400" dirty="0" err="1"/>
              <a:t>αιτητή</a:t>
            </a:r>
            <a:r>
              <a:rPr lang="el-GR" sz="2400" dirty="0"/>
              <a:t> στην οποία:</a:t>
            </a:r>
          </a:p>
          <a:p>
            <a:pPr lvl="1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l-GR" sz="2000" b="1" dirty="0"/>
              <a:t>Δηλώνεται η απόφαση για απόρριψη της αίτησης</a:t>
            </a:r>
          </a:p>
          <a:p>
            <a:pPr lvl="1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l-GR" sz="2000" b="1" dirty="0"/>
              <a:t>Καταγράφεται η εξαίρεση του Νόμου στην οποία στηρίζεται η απόφασή</a:t>
            </a:r>
          </a:p>
          <a:p>
            <a:pPr lvl="1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l-GR" sz="2000" b="1" dirty="0"/>
              <a:t>Καταγράφονται οι λόγοι για τους οποίους εφαρμόζεται η </a:t>
            </a:r>
            <a:r>
              <a:rPr lang="el-GR" sz="2000" b="1" dirty="0" smtClean="0"/>
              <a:t>εξαίρεση</a:t>
            </a:r>
            <a:endParaRPr lang="en-US" sz="20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C5D9EAB-F4D3-4AA3-AA84-DF4873281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6050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3750EC-0238-488D-B5C1-F844E7F7B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800" dirty="0"/>
              <a:t>ΜΕΡΟΣ </a:t>
            </a:r>
            <a:r>
              <a:rPr lang="en-US" sz="3800" dirty="0"/>
              <a:t>III</a:t>
            </a:r>
            <a:r>
              <a:rPr lang="el-GR" sz="3800" dirty="0"/>
              <a:t/>
            </a:r>
            <a:br>
              <a:rPr lang="el-GR" sz="3800" dirty="0"/>
            </a:br>
            <a:r>
              <a:rPr lang="el-GR" sz="3800" dirty="0"/>
              <a:t/>
            </a:r>
            <a:br>
              <a:rPr lang="el-GR" sz="3800" dirty="0"/>
            </a:br>
            <a:r>
              <a:rPr lang="el-GR" sz="3800" dirty="0"/>
              <a:t> Απόλυτες εξαιρέσεις (Άρθρο 19</a:t>
            </a:r>
            <a:r>
              <a:rPr lang="en-US" sz="3800" dirty="0"/>
              <a:t>(1)</a:t>
            </a:r>
            <a:r>
              <a:rPr lang="el-GR" sz="3800" dirty="0"/>
              <a:t>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22366A7-A82B-434D-8E2C-62AAB081F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l-GR" sz="2600" b="1" dirty="0">
                <a:solidFill>
                  <a:schemeClr val="accent1">
                    <a:lumMod val="75000"/>
                  </a:schemeClr>
                </a:solidFill>
              </a:rPr>
              <a:t>Δεν</a:t>
            </a:r>
            <a:r>
              <a:rPr lang="el-GR" sz="2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2600" b="1" dirty="0">
                <a:solidFill>
                  <a:schemeClr val="accent1">
                    <a:lumMod val="75000"/>
                  </a:schemeClr>
                </a:solidFill>
              </a:rPr>
              <a:t>παρέχονται με οποιοδήποτε τρόπο</a:t>
            </a:r>
          </a:p>
          <a:p>
            <a:pPr marL="0" indent="0" algn="ctr">
              <a:spcBef>
                <a:spcPts val="0"/>
              </a:spcBef>
              <a:buNone/>
            </a:pPr>
            <a:endParaRPr lang="el-GR" sz="9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l-GR" sz="2200" dirty="0"/>
              <a:t>Πληροφορίες στις οποίες ο αιτητής έχει πρόσβαση μέσω άλλων μεθόδων</a:t>
            </a:r>
            <a:endParaRPr lang="en-US" sz="2200" dirty="0"/>
          </a:p>
          <a:p>
            <a:pPr algn="just"/>
            <a:r>
              <a:rPr lang="el-GR" sz="2200" dirty="0"/>
              <a:t>Πληροφορίες που σχετίζονται με ή παρέχονται από την </a:t>
            </a:r>
            <a:r>
              <a:rPr lang="el-GR" sz="2200" b="1" dirty="0"/>
              <a:t>Αστυνομία</a:t>
            </a:r>
            <a:r>
              <a:rPr lang="el-GR" sz="2200" dirty="0"/>
              <a:t>, την </a:t>
            </a:r>
            <a:r>
              <a:rPr lang="el-GR" sz="2200" b="1" dirty="0"/>
              <a:t>Κ.Υ.Π.</a:t>
            </a:r>
            <a:r>
              <a:rPr lang="el-GR" sz="2200" dirty="0"/>
              <a:t> και την</a:t>
            </a:r>
            <a:r>
              <a:rPr lang="el-GR" sz="2200" b="1" dirty="0"/>
              <a:t> Εθνική Φρουρά</a:t>
            </a:r>
            <a:r>
              <a:rPr lang="el-GR" sz="2200" dirty="0"/>
              <a:t> </a:t>
            </a:r>
          </a:p>
          <a:p>
            <a:pPr algn="just"/>
            <a:r>
              <a:rPr lang="el-GR" sz="2200" dirty="0"/>
              <a:t>Δικαστικά αρχεία</a:t>
            </a:r>
            <a:endParaRPr lang="el-GR" sz="2200" i="1" dirty="0"/>
          </a:p>
          <a:p>
            <a:pPr algn="just"/>
            <a:r>
              <a:rPr lang="el-GR" sz="2200" dirty="0"/>
              <a:t>Κοινοβουλευτικές πληροφορίες</a:t>
            </a:r>
          </a:p>
          <a:p>
            <a:pPr algn="just"/>
            <a:r>
              <a:rPr lang="el-GR" sz="2200" dirty="0"/>
              <a:t>Πληροφορίες που δόθηκαν υπό τον όρο της εμπιστευτικότητας</a:t>
            </a:r>
            <a:r>
              <a:rPr lang="en-US" sz="2200" dirty="0"/>
              <a:t>, </a:t>
            </a:r>
            <a:r>
              <a:rPr lang="el-GR" sz="2200" dirty="0"/>
              <a:t>εχεμύθειας ή επαγγελματικού απορρήτου</a:t>
            </a:r>
          </a:p>
          <a:p>
            <a:pPr marL="0" indent="0" algn="ctr">
              <a:spcBef>
                <a:spcPts val="0"/>
              </a:spcBef>
              <a:buNone/>
            </a:pPr>
            <a:endParaRPr lang="el-GR" sz="9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Δεν υφίσταται η υποχρέωση επιβεβαίωσης ή άρνησης κατοχής των εξαιρούμενων πληροφοριών, αν αυτή θα έχει ως αποτέλεσμα την αποκάλυψη τους ή αν υπερτερεί το δημόσιο συμφέρον.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3A2E966-9799-4BC7-8AF9-B75D2F076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9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6E1D10-B7D0-4F32-A72B-A66B11BEC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800" dirty="0"/>
              <a:t>Μη απόλυτες εξαιρέσεις </a:t>
            </a:r>
            <a:r>
              <a:rPr lang="en-US" sz="3800" dirty="0"/>
              <a:t/>
            </a:r>
            <a:br>
              <a:rPr lang="en-US" sz="3800" dirty="0"/>
            </a:br>
            <a:r>
              <a:rPr lang="el-GR" sz="3800" dirty="0"/>
              <a:t>(Άρθρο 19(2))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3CDC794-6B3C-4AE7-9968-123D2AB066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67911" y="436444"/>
            <a:ext cx="7425271" cy="807720"/>
          </a:xfrm>
        </p:spPr>
        <p:txBody>
          <a:bodyPr>
            <a:normAutofit fontScale="92500"/>
          </a:bodyPr>
          <a:lstStyle/>
          <a:p>
            <a:pPr algn="ctr"/>
            <a:r>
              <a:rPr lang="el-GR" sz="2200" dirty="0">
                <a:solidFill>
                  <a:schemeClr val="accent1">
                    <a:lumMod val="75000"/>
                  </a:schemeClr>
                </a:solidFill>
              </a:rPr>
              <a:t>Δεν παρέχονται εάν το δημόσιο συμφέρον στο να εξαιρεθούν υπερτερεί του δημόσιου συμφέροντος να αποκαλυφθούν</a:t>
            </a:r>
          </a:p>
          <a:p>
            <a:endParaRPr lang="el-G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94556DE-8E77-4665-8545-0E4D06093D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67912" y="1058792"/>
            <a:ext cx="3474720" cy="413328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l-GR" dirty="0"/>
              <a:t>Πληροφορίες που κατέχει δημόσια αρχή με σκοπό τη δημοσίευσή τους</a:t>
            </a:r>
            <a:endParaRPr lang="el-GR" sz="1400" dirty="0"/>
          </a:p>
          <a:p>
            <a:pPr algn="just"/>
            <a:r>
              <a:rPr lang="el-GR" dirty="0"/>
              <a:t>Πληροφορίες</a:t>
            </a:r>
            <a:r>
              <a:rPr lang="en-US" dirty="0"/>
              <a:t> </a:t>
            </a:r>
            <a:r>
              <a:rPr lang="el-GR" dirty="0"/>
              <a:t>που επηρεάζουν την </a:t>
            </a:r>
            <a:r>
              <a:rPr lang="el-GR" b="1" dirty="0"/>
              <a:t>εθνική ασφάλεια</a:t>
            </a:r>
          </a:p>
          <a:p>
            <a:pPr algn="just"/>
            <a:r>
              <a:rPr lang="el-GR" dirty="0"/>
              <a:t>Πληροφορίες που</a:t>
            </a:r>
            <a:r>
              <a:rPr lang="en-US" dirty="0"/>
              <a:t> </a:t>
            </a:r>
            <a:r>
              <a:rPr lang="el-GR" dirty="0"/>
              <a:t>η αποκάλυψη τους πιθανόν να επηρεάσει: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l-GR" sz="1900" dirty="0"/>
              <a:t>Άμυνα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l-GR" sz="1900" dirty="0"/>
              <a:t>Διεθνείς σχέσεις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l-GR" sz="1900" dirty="0"/>
              <a:t>Οικονομία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l-GR" sz="1900" dirty="0"/>
              <a:t>Αρμοδιότητες ελέγχου</a:t>
            </a:r>
            <a:endParaRPr lang="en-US" sz="19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l-GR" sz="1900" dirty="0"/>
              <a:t>Ασφάλεια και υγεία ατόμου</a:t>
            </a:r>
            <a:endParaRPr lang="el-GR" sz="15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04D5CA6-8A5A-48D5-B739-C0136568C9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67911" y="5813794"/>
            <a:ext cx="7425271" cy="813171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l-GR" sz="2200" dirty="0">
                <a:solidFill>
                  <a:schemeClr val="accent1">
                    <a:lumMod val="75000"/>
                  </a:schemeClr>
                </a:solidFill>
              </a:rPr>
              <a:t>Δεν υφίσταται η υποχρέωση επιβεβαίωσης ή άρνησης κατοχής των εξαιρούμενων πληροφοριών, αν αυτή θα έχει ως αποτέλεσμα την αποκάλυψη τους ή υπερέχει το δημόσιο συμφέρον.</a:t>
            </a:r>
            <a:endParaRPr lang="el-GR" sz="2200" dirty="0"/>
          </a:p>
          <a:p>
            <a:endParaRPr lang="el-GR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6BB78F6-DC09-4867-824F-0618C7348D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529513" y="1059389"/>
            <a:ext cx="4014787" cy="4601183"/>
          </a:xfrm>
        </p:spPr>
        <p:txBody>
          <a:bodyPr>
            <a:normAutofit/>
          </a:bodyPr>
          <a:lstStyle/>
          <a:p>
            <a:pPr algn="just"/>
            <a:r>
              <a:rPr lang="el-GR" sz="1900" dirty="0"/>
              <a:t>Πληροφορίες</a:t>
            </a:r>
            <a:r>
              <a:rPr lang="en-US" sz="1900" dirty="0"/>
              <a:t> </a:t>
            </a:r>
            <a:r>
              <a:rPr lang="el-GR" sz="1900" dirty="0"/>
              <a:t>που αφορούν</a:t>
            </a:r>
            <a:r>
              <a:rPr lang="el-GR" sz="2100" dirty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l-GR" dirty="0"/>
              <a:t>Έρευνες και διαδικασίες που διεξάγονται από δημόσιες αρχές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l-GR" dirty="0"/>
              <a:t>Εφαρμογή εκτελεστικών εξουσιών κατοχυρωμένων δια νόμου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l-GR" dirty="0"/>
              <a:t>Διαμόρφωση κυβερνητικής πολιτικής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l-GR" dirty="0"/>
              <a:t>Ασφάλεια και υγεία των πολιτών</a:t>
            </a:r>
          </a:p>
          <a:p>
            <a:pPr lvl="0" algn="just"/>
            <a:r>
              <a:rPr lang="el-GR" sz="1900" dirty="0"/>
              <a:t>Πληροφορίες που έχουν αποκτηθεί ή καταγραφεί  για: 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l-GR" dirty="0"/>
              <a:t>Ανακρίσεις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l-GR" dirty="0"/>
              <a:t>Ποινικές διαδικασίες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l-GR" dirty="0"/>
              <a:t>Αστικές διαδικασίες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F17A6CF-5E7B-418B-9748-CC5EDA2AD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0018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077390-93C7-4705-B5D9-08329CFA1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/>
              <a:t>Αρμοδιότητες</a:t>
            </a:r>
            <a:r>
              <a:rPr lang="en-US" dirty="0"/>
              <a:t> </a:t>
            </a:r>
            <a:r>
              <a:rPr lang="el-GR" dirty="0"/>
              <a:t>και Εξουσίες Επιτρόπου Πληροφοριών</a:t>
            </a:r>
            <a:br>
              <a:rPr lang="el-GR" dirty="0"/>
            </a:br>
            <a:r>
              <a:rPr lang="el-GR" sz="3200" dirty="0"/>
              <a:t>(Άρθρα 37-41)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6F0366-7997-44F0-91BD-F217AE4ED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542925"/>
            <a:ext cx="7315200" cy="5729201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el-GR" sz="2200" dirty="0"/>
              <a:t>Εγκρίνει ή απορρίπτει </a:t>
            </a:r>
            <a:r>
              <a:rPr lang="el-GR" sz="2200" b="1" dirty="0"/>
              <a:t>σχέδια δημοσίευσης</a:t>
            </a:r>
            <a:r>
              <a:rPr lang="el-GR" sz="2100" b="1" dirty="0"/>
              <a:t> </a:t>
            </a:r>
            <a:r>
              <a:rPr lang="el-GR" sz="1500" dirty="0"/>
              <a:t>(Άρθρο 38)</a:t>
            </a:r>
          </a:p>
          <a:p>
            <a:pPr algn="just"/>
            <a:r>
              <a:rPr lang="el-GR" sz="2200" dirty="0"/>
              <a:t>Δύναται να α</a:t>
            </a:r>
            <a:r>
              <a:rPr lang="el-GR" sz="2200" b="1" dirty="0"/>
              <a:t>ξιολογεί τη συμμόρφωση </a:t>
            </a:r>
            <a:r>
              <a:rPr lang="el-GR" sz="2200" dirty="0"/>
              <a:t>οποιασδήποτε δημόσιας αρχής με τις διατάξεις του Νόμου και τους </a:t>
            </a:r>
            <a:r>
              <a:rPr lang="el-GR" sz="2200" b="1" dirty="0"/>
              <a:t>κώδικες πρακτικής </a:t>
            </a:r>
            <a:r>
              <a:rPr lang="el-GR" sz="2200" dirty="0"/>
              <a:t>που καταρτίζει</a:t>
            </a:r>
            <a:r>
              <a:rPr lang="el-GR" sz="2200" b="1" dirty="0"/>
              <a:t> </a:t>
            </a:r>
            <a:r>
              <a:rPr lang="el-GR" sz="1500" dirty="0"/>
              <a:t>(Άρθρο 39)</a:t>
            </a:r>
            <a:endParaRPr lang="el-GR" sz="1500" strike="sngStrike" dirty="0"/>
          </a:p>
          <a:p>
            <a:pPr lvl="0" algn="just"/>
            <a:r>
              <a:rPr lang="el-GR" sz="2200" b="1" dirty="0"/>
              <a:t>Ενημερώνει</a:t>
            </a:r>
            <a:r>
              <a:rPr lang="el-GR" sz="2200" dirty="0"/>
              <a:t> το κοινό και </a:t>
            </a:r>
            <a:r>
              <a:rPr lang="el-GR" sz="2200" b="1" dirty="0"/>
              <a:t>παρέχει συμβουλές</a:t>
            </a:r>
            <a:r>
              <a:rPr lang="el-GR" sz="2200" dirty="0"/>
              <a:t> αναφορικά με την εφαρμογή των διατάξεων του Νόμου</a:t>
            </a:r>
          </a:p>
          <a:p>
            <a:pPr lvl="0" algn="just"/>
            <a:r>
              <a:rPr lang="el-GR" sz="2200" b="1" dirty="0"/>
              <a:t>Εκδίδει οδηγίες </a:t>
            </a:r>
            <a:r>
              <a:rPr lang="el-GR" sz="2200" dirty="0"/>
              <a:t>ως προς την ενιαία εφαρμογή των ρυθμίσεων του Νόμου</a:t>
            </a:r>
          </a:p>
          <a:p>
            <a:pPr lvl="0" algn="just"/>
            <a:r>
              <a:rPr lang="el-GR" sz="2200" dirty="0"/>
              <a:t>Απευθύνει </a:t>
            </a:r>
            <a:r>
              <a:rPr lang="el-GR" sz="2200" b="1" dirty="0"/>
              <a:t>συστάσεις και υποδείξεις</a:t>
            </a:r>
            <a:r>
              <a:rPr lang="el-GR" sz="2200" dirty="0"/>
              <a:t> στις δημόσιες αρχές και τις δημοσιοποιεί κατά την κρίση του</a:t>
            </a:r>
          </a:p>
          <a:p>
            <a:pPr lvl="0" algn="just"/>
            <a:r>
              <a:rPr lang="el-GR" sz="2200" b="1" dirty="0"/>
              <a:t>Καταγγέλλει τις παραβάσεις </a:t>
            </a:r>
            <a:r>
              <a:rPr lang="el-GR" sz="2200" dirty="0"/>
              <a:t>των διατάξεων του Νόμου στις αρμόδιες αρχές</a:t>
            </a:r>
          </a:p>
          <a:p>
            <a:pPr lvl="0" algn="just"/>
            <a:r>
              <a:rPr lang="el-GR" sz="2200" b="1" dirty="0"/>
              <a:t>Αποφασίζει </a:t>
            </a:r>
            <a:r>
              <a:rPr lang="el-GR" sz="2200" dirty="0"/>
              <a:t>επί παραπόνων που υποβάλλονται ενώπιον του δυνάμει του Άρθρου 42</a:t>
            </a:r>
          </a:p>
          <a:p>
            <a:pPr lvl="0" algn="just"/>
            <a:r>
              <a:rPr lang="el-GR" sz="2200" dirty="0"/>
              <a:t>Επιβάλλει </a:t>
            </a:r>
            <a:r>
              <a:rPr lang="el-GR" sz="2200" b="1" dirty="0"/>
              <a:t>διοικητικές κυρώσεις </a:t>
            </a:r>
            <a:r>
              <a:rPr lang="el-GR" sz="2200" dirty="0"/>
              <a:t>δυνάμει του Άρθρου 46</a:t>
            </a:r>
          </a:p>
          <a:p>
            <a:pPr lvl="0" algn="just"/>
            <a:r>
              <a:rPr lang="el-GR" sz="2200" dirty="0"/>
              <a:t>Έχει εξουσίες εισόδου και επιθεώρησης δυνάμει του Άρθρου 41 και διενεργεί αυτεπάγγελτα ή ύστερα από καταγγελία </a:t>
            </a:r>
            <a:r>
              <a:rPr lang="el-GR" sz="2200" b="1" dirty="0"/>
              <a:t>έλεγχο</a:t>
            </a:r>
            <a:r>
              <a:rPr lang="el-GR" sz="2200" dirty="0"/>
              <a:t> σε οποιαδήποτε δημόσια αρχή</a:t>
            </a:r>
          </a:p>
          <a:p>
            <a:pPr lvl="0" algn="just"/>
            <a:r>
              <a:rPr lang="el-GR" sz="2200" dirty="0"/>
              <a:t>Καταρτίζει και καταθέτει στο Υπουργικό Συμβούλιο </a:t>
            </a:r>
            <a:r>
              <a:rPr lang="el-GR" sz="2200" b="1" dirty="0"/>
              <a:t>ετήσια έκθεση δραστηριοτήτων</a:t>
            </a:r>
            <a:r>
              <a:rPr lang="el-GR" sz="2200" dirty="0"/>
              <a:t>, την οποία και δημοσιοποιεί</a:t>
            </a:r>
            <a:endParaRPr lang="el-GR" sz="22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6683965-9DE0-4291-9592-217BC5CD7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8651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8BF255-5109-456D-BF2A-0A507FDC8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Λόγοι υποβολής παραπόνου </a:t>
            </a:r>
            <a:r>
              <a:rPr lang="el-GR" sz="3800" dirty="0"/>
              <a:t>(Άρθρο 42)</a:t>
            </a:r>
            <a:br>
              <a:rPr lang="el-GR" sz="3800" dirty="0"/>
            </a:br>
            <a:r>
              <a:rPr lang="en-US" sz="3800" dirty="0"/>
              <a:t/>
            </a:r>
            <a:br>
              <a:rPr lang="en-US" sz="3800" dirty="0"/>
            </a:br>
            <a:r>
              <a:rPr lang="el-GR" sz="3200" dirty="0"/>
              <a:t>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53CD2A7-9F3D-4A30-A0F4-A939E7EF4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506204" cy="512064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Aft>
                <a:spcPts val="1200"/>
              </a:spcAft>
              <a:buNone/>
            </a:pPr>
            <a:r>
              <a:rPr lang="el-GR" dirty="0" err="1"/>
              <a:t>Αιτητής</a:t>
            </a:r>
            <a:r>
              <a:rPr lang="el-GR" dirty="0"/>
              <a:t> μπορεί να υποβάλει παράπονο στον Επίτροπο, σε καθορισμένο έντυπο, σε περίπτωση που κρίνει ότι υπήρξε παράβαση από μέρους της δημόσιας αρχής στις εξής περιπτώσεις:</a:t>
            </a:r>
          </a:p>
          <a:p>
            <a:pPr algn="just">
              <a:spcAft>
                <a:spcPts val="1200"/>
              </a:spcAft>
            </a:pPr>
            <a:r>
              <a:rPr lang="el-GR" dirty="0"/>
              <a:t>Παράβαση της υποχρέωσης της δημόσιας αρχής να πληροφορήσει γραπτώς τον αιτητή κατά πόσο κατέχει ή όχι τις πληροφορίες που ζήτησε με την αίτησή του </a:t>
            </a:r>
            <a:r>
              <a:rPr lang="el-GR" sz="1400" dirty="0"/>
              <a:t>(Άρθρο 8)</a:t>
            </a:r>
          </a:p>
          <a:p>
            <a:pPr lvl="0" algn="just">
              <a:spcAft>
                <a:spcPts val="1200"/>
              </a:spcAft>
            </a:pPr>
            <a:r>
              <a:rPr lang="el-GR" dirty="0"/>
              <a:t>Άρνηση δημόσιας αρχής να ικανοποιήσει αίτηση με την αιτιολογία ότι είναι καταχρηστική ή έκδηλα παράλογη </a:t>
            </a:r>
            <a:r>
              <a:rPr lang="el-GR" dirty="0" err="1"/>
              <a:t>κλπ</a:t>
            </a:r>
            <a:r>
              <a:rPr lang="el-GR"/>
              <a:t>  </a:t>
            </a:r>
            <a:r>
              <a:rPr lang="el-GR" sz="1600"/>
              <a:t>(</a:t>
            </a:r>
            <a:r>
              <a:rPr lang="el-GR" sz="1600" dirty="0"/>
              <a:t>Άρθρο 9)</a:t>
            </a:r>
          </a:p>
          <a:p>
            <a:pPr lvl="0" algn="just">
              <a:spcAft>
                <a:spcPts val="1200"/>
              </a:spcAft>
            </a:pPr>
            <a:r>
              <a:rPr lang="el-GR" dirty="0"/>
              <a:t>Η δημόσια αρχή  δεν ζήτησε από τον </a:t>
            </a:r>
            <a:r>
              <a:rPr lang="el-GR" dirty="0" err="1"/>
              <a:t>αιτητή</a:t>
            </a:r>
            <a:r>
              <a:rPr lang="el-GR" dirty="0"/>
              <a:t> διευκρινήσεις ή πρόσθετα στοιχεία για να </a:t>
            </a:r>
            <a:r>
              <a:rPr lang="el-GR" dirty="0" err="1"/>
              <a:t>ταυτοποιήσει</a:t>
            </a:r>
            <a:r>
              <a:rPr lang="el-GR" dirty="0"/>
              <a:t> και να εντοπίσει τις ζητούμενες πληροφορίες </a:t>
            </a:r>
            <a:r>
              <a:rPr lang="el-GR" sz="1500" dirty="0"/>
              <a:t>(Άρθρο 10)</a:t>
            </a:r>
          </a:p>
          <a:p>
            <a:pPr lvl="0" algn="just">
              <a:spcAft>
                <a:spcPts val="1200"/>
              </a:spcAft>
            </a:pPr>
            <a:r>
              <a:rPr lang="el-GR" dirty="0"/>
              <a:t>Παράβαση της προβλεπόμενης διαδικασίας καθορισμού και επιβολής τελών από μέρους της δημόσιας αρχής </a:t>
            </a:r>
            <a:r>
              <a:rPr lang="el-GR" sz="1600" dirty="0"/>
              <a:t>(Άρθρο 11)</a:t>
            </a:r>
          </a:p>
          <a:p>
            <a:pPr lvl="0" algn="just">
              <a:spcAft>
                <a:spcPts val="1200"/>
              </a:spcAft>
            </a:pPr>
            <a:r>
              <a:rPr lang="el-GR" dirty="0"/>
              <a:t>Μη διεκπεραίωση αίτησης εντός της προθεσμίας από τη δημόσια αρχή </a:t>
            </a:r>
            <a:r>
              <a:rPr lang="el-GR" sz="1500" dirty="0"/>
              <a:t>(Άρθρο 12)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24C2CBD-4E5D-474D-8359-639149CE2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633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535FB1-AD74-4B3D-B0D5-4666EE323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Λόγοι υποβολής παραπόνου </a:t>
            </a:r>
            <a:r>
              <a:rPr lang="el-GR" sz="3800" dirty="0"/>
              <a:t>(Άρθρο 42)</a:t>
            </a:r>
            <a:br>
              <a:rPr lang="el-GR" sz="3800" dirty="0"/>
            </a:br>
            <a:r>
              <a:rPr lang="en-US" sz="3800" dirty="0"/>
              <a:t/>
            </a:r>
            <a:br>
              <a:rPr lang="en-US" sz="3800" dirty="0"/>
            </a:br>
            <a:r>
              <a:rPr lang="el-GR" sz="3200" dirty="0"/>
              <a:t>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A4AA042-1697-42F9-BA0B-00A8E6150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1200"/>
              </a:spcAft>
            </a:pPr>
            <a:r>
              <a:rPr lang="el-GR" dirty="0"/>
              <a:t>Απόφαση δημόσιας αρχής ότι η παροχή των ζητούμενων πληροφοριών δεν είναι εύλογα πρακτική </a:t>
            </a:r>
            <a:r>
              <a:rPr lang="el-GR" sz="1600" dirty="0"/>
              <a:t>(Άρθρο 13)</a:t>
            </a:r>
          </a:p>
          <a:p>
            <a:pPr lvl="0" algn="just">
              <a:spcAft>
                <a:spcPts val="1200"/>
              </a:spcAft>
            </a:pPr>
            <a:r>
              <a:rPr lang="el-GR" dirty="0"/>
              <a:t>Άρνηση δημόσιας αρχής να ικανοποιήσει και/ή να επιληφθεί αίτησή με την αιτιολογία ότι το κόστος παροχής πληροφοριών υπερβαίνει το εύλογο κόστος </a:t>
            </a:r>
            <a:r>
              <a:rPr lang="el-GR" sz="1600" dirty="0"/>
              <a:t>(Άρθρο 15)</a:t>
            </a:r>
          </a:p>
          <a:p>
            <a:pPr lvl="0" algn="just">
              <a:spcAft>
                <a:spcPts val="1200"/>
              </a:spcAft>
            </a:pPr>
            <a:r>
              <a:rPr lang="el-GR" dirty="0"/>
              <a:t>Παράβαση του καθήκοντος δημόσιας αρχής για παροχή βοήθειας και συμβουλών </a:t>
            </a:r>
            <a:r>
              <a:rPr lang="el-GR" sz="1600" dirty="0"/>
              <a:t>(Άρθρο 17)</a:t>
            </a:r>
          </a:p>
          <a:p>
            <a:pPr lvl="0" algn="just">
              <a:spcAft>
                <a:spcPts val="1200"/>
              </a:spcAft>
            </a:pPr>
            <a:r>
              <a:rPr lang="el-GR" dirty="0"/>
              <a:t>Μη τήρηση των διαδικασιών που πρέπει να ακολουθηθούν στην περίπτωση απόρριψης αίτησης παροχής πληροφοριών </a:t>
            </a:r>
            <a:r>
              <a:rPr lang="el-GR" sz="1600" dirty="0"/>
              <a:t>(Άρθρο 18)</a:t>
            </a:r>
          </a:p>
          <a:p>
            <a:pPr lvl="0" algn="just">
              <a:spcAft>
                <a:spcPts val="1200"/>
              </a:spcAft>
            </a:pPr>
            <a:r>
              <a:rPr lang="el-GR" dirty="0"/>
              <a:t>Η πιστοποίηση για πληροφορίες που πρέπει να εξαιρεθούν, δεν αναφέρεται πράγματι σε εξαιρούμενες πληροφορίες </a:t>
            </a:r>
            <a:r>
              <a:rPr lang="el-GR" sz="1400" dirty="0"/>
              <a:t>(</a:t>
            </a:r>
            <a:r>
              <a:rPr lang="el-GR" sz="1400" dirty="0" err="1"/>
              <a:t>εδ</a:t>
            </a:r>
            <a:r>
              <a:rPr lang="el-GR" sz="1400" dirty="0"/>
              <a:t>. 2 Άρθρου του 22, </a:t>
            </a:r>
            <a:r>
              <a:rPr lang="el-GR" sz="1400" dirty="0" err="1"/>
              <a:t>εδ</a:t>
            </a:r>
            <a:r>
              <a:rPr lang="el-GR" sz="1400" dirty="0"/>
              <a:t>. 2 του Άρθρου 23 και εδάφιο 3 του Άρθρου 31)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9D718F9-1F94-4907-9385-7495A4CA4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005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1AC2F1-DE23-4D92-9566-6B6313B34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sz="3800" dirty="0"/>
              <a:t>Σκοπός θέσπισης Εθνικής νομοθεσίας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59542E8-685E-4566-B568-A41AD9EA0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l-GR" sz="2600" dirty="0"/>
              <a:t>Η ενίσχυση των Αρχών της Διαφάνειας και της Λογοδοσίας στον Δημόσιο και Ευρύτερο Δημόσιο Τομέα</a:t>
            </a:r>
            <a:r>
              <a:rPr lang="en-US" sz="2600" dirty="0"/>
              <a:t>.</a:t>
            </a:r>
            <a:endParaRPr lang="el-GR" sz="2600" dirty="0"/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l-GR" sz="2600" dirty="0"/>
              <a:t>Η διασφάλιση της ίσης μεταχείρισης των πολιτών</a:t>
            </a:r>
            <a:r>
              <a:rPr lang="en-US" sz="2600" dirty="0"/>
              <a:t>.</a:t>
            </a: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l-GR" sz="2600" dirty="0"/>
              <a:t>Η καθιέρωση του δικαιώματος των πολιτών να ζητούν και να λαμβάνουν, υπό προϋποθέσεις, πληροφορίες που κατέχουν οι Δημόσιες Αρχές με σκοπό τον έλεγχο των Πράξεων και Αποφάσεων της Διοίκησης</a:t>
            </a:r>
            <a:r>
              <a:rPr lang="en-US" sz="2600" dirty="0"/>
              <a:t>.</a:t>
            </a:r>
            <a:endParaRPr lang="el-GR" sz="2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DEC4466-9A31-4890-BA01-D10C8E8A0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9680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DAED7F-1F33-4D3D-A1A7-022517C45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3038922" cy="4601183"/>
          </a:xfrm>
        </p:spPr>
        <p:txBody>
          <a:bodyPr>
            <a:normAutofit/>
          </a:bodyPr>
          <a:lstStyle/>
          <a:p>
            <a:pPr algn="ctr"/>
            <a:r>
              <a:rPr lang="el-GR" dirty="0"/>
              <a:t>Διαδικασία εξέτασης παραπόνων ή αυτεπάγγελτης έρευνας και έκδοσης απόφασης</a:t>
            </a:r>
            <a:br>
              <a:rPr lang="el-GR" dirty="0"/>
            </a:br>
            <a:r>
              <a:rPr lang="el-GR" dirty="0"/>
              <a:t>(Άρθρα 43 και 44)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4DD689-9E56-4FD8-8059-9A4B652F3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spcAft>
                <a:spcPts val="1200"/>
              </a:spcAft>
            </a:pPr>
            <a:r>
              <a:rPr lang="el-GR" sz="2400" dirty="0"/>
              <a:t>Ο Επίτροπος μπορεί στο πλαίσιο εξέτασης καταγγελίας που υποβλήθηκε ή αυτεπάγγελτης έρευνας:</a:t>
            </a:r>
          </a:p>
          <a:p>
            <a:pPr lvl="1" algn="jus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l-GR" sz="2200" dirty="0"/>
              <a:t>Να καλέσει τη δημόσια αρχή να αναφέρει τις απόψεις και τις θέσεις της σε συγκεκριμένα θέματα</a:t>
            </a:r>
          </a:p>
          <a:p>
            <a:pPr lvl="1" algn="jus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l-GR" sz="2200" dirty="0"/>
              <a:t>Να διατάξει προσωρινά μέτρα για να εξασφαλίσει την πρόσβαση στις πληροφορίες</a:t>
            </a:r>
          </a:p>
          <a:p>
            <a:pPr lvl="1" algn="jus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l-GR" sz="2200" dirty="0"/>
              <a:t>Να ασκεί τις εξουσίες εισόδου και επιθεώρησης που του παρέχονται </a:t>
            </a:r>
            <a:r>
              <a:rPr lang="el-GR" sz="1600" dirty="0"/>
              <a:t>(Άρθρο 41)</a:t>
            </a:r>
          </a:p>
          <a:p>
            <a:pPr lvl="1" algn="jus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l-GR" sz="2200" dirty="0"/>
              <a:t>Να κοινοποιήσει στη δημόσια αρχή ειδοποίηση παροχής πληροφοριών με συγκεκριμένο χρονικό περιθώριο απάντησης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el-GR" sz="2400" dirty="0"/>
              <a:t>Με το τέλος της εξέτασης καταγγελίας ή αυτεπάγγελτης έρευνας, η απόφαση που εκδίδει ο Επίτροπος είναι δεσμευτική. </a:t>
            </a:r>
            <a:r>
              <a:rPr lang="el-GR" sz="1700" dirty="0"/>
              <a:t>(Άρθρο 44)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A8E8BAF-8A77-4D37-BB92-B6CB08B9C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7592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2BEC3E-166E-4D9C-A941-F7399B4F3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800" dirty="0"/>
              <a:t>Δικαίωμα ένστασης και Προσφυγής</a:t>
            </a:r>
            <a:br>
              <a:rPr lang="el-GR" sz="3800" dirty="0"/>
            </a:br>
            <a:r>
              <a:rPr lang="el-GR" sz="3800" dirty="0"/>
              <a:t>(Άρθρα 45 και 47)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86944A-1202-4379-82BC-73563FCBA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spcAft>
                <a:spcPts val="1200"/>
              </a:spcAft>
              <a:buNone/>
            </a:pPr>
            <a:r>
              <a:rPr lang="el-GR" sz="1800" dirty="0"/>
              <a:t>Οι ενστάσεις υποβάλλονται στον Επίτροπο:</a:t>
            </a:r>
          </a:p>
          <a:p>
            <a:pPr algn="just">
              <a:spcAft>
                <a:spcPts val="1200"/>
              </a:spcAft>
            </a:pPr>
            <a:r>
              <a:rPr lang="el-GR" sz="1800" dirty="0"/>
              <a:t>Από</a:t>
            </a:r>
            <a:r>
              <a:rPr lang="el-GR" sz="1800" b="1" dirty="0"/>
              <a:t> παραπονούμενο </a:t>
            </a:r>
            <a:r>
              <a:rPr lang="el-GR" sz="1800" dirty="0"/>
              <a:t>εναντίον απόφασης του Επιτρόπου, εντός </a:t>
            </a:r>
            <a:r>
              <a:rPr lang="el-GR" sz="1800" b="1" u="sng" dirty="0"/>
              <a:t>14 ημερών</a:t>
            </a:r>
            <a:r>
              <a:rPr lang="el-GR" sz="1800" dirty="0"/>
              <a:t> από τη λήψη της.</a:t>
            </a:r>
          </a:p>
          <a:p>
            <a:pPr algn="just">
              <a:spcAft>
                <a:spcPts val="1200"/>
              </a:spcAft>
            </a:pPr>
            <a:r>
              <a:rPr lang="el-GR" sz="1800" dirty="0"/>
              <a:t>Από </a:t>
            </a:r>
            <a:r>
              <a:rPr lang="el-GR" sz="1800" b="1" dirty="0"/>
              <a:t>δημόσια αρχή</a:t>
            </a:r>
            <a:r>
              <a:rPr lang="el-GR" sz="1800" dirty="0"/>
              <a:t>, </a:t>
            </a:r>
            <a:r>
              <a:rPr lang="el-GR" sz="1800" b="1" u="sng" dirty="0"/>
              <a:t>εντός 14 ημερών </a:t>
            </a:r>
            <a:r>
              <a:rPr lang="el-GR" sz="1800" dirty="0"/>
              <a:t>αφού ενημερωθεί για την απόφαση του Επιτρόπου να διατάξει την πρόσβαση σε πληροφορίες που έχει στη διάθεσή της, διότι: </a:t>
            </a:r>
          </a:p>
          <a:p>
            <a:pPr lvl="1" algn="jus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l-GR" dirty="0"/>
              <a:t>Δεν μπορεί να συμμορφωθεί εντός της προβλεπόμενης προθεσμίας </a:t>
            </a:r>
          </a:p>
          <a:p>
            <a:pPr lvl="1" algn="jus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l-GR" dirty="0"/>
              <a:t>Υπάρχει τεχνικό ή οικονομικό κόστος </a:t>
            </a:r>
          </a:p>
          <a:p>
            <a:pPr lvl="1" algn="jus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l-GR" dirty="0"/>
              <a:t>Οι πληροφορίες που ζητούνται εξαιρούνται </a:t>
            </a:r>
          </a:p>
          <a:p>
            <a:pPr lvl="1" algn="jus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l-GR" dirty="0"/>
              <a:t>Η γνωστοποίηση των πληροφοριών που ζητήθηκαν θέτει σε σοβαρό κίνδυνο το δημόσιο συμφέρον </a:t>
            </a:r>
          </a:p>
          <a:p>
            <a:r>
              <a:rPr lang="el-GR" sz="1800" dirty="0"/>
              <a:t>Στην περίπτωση που υποβληθεί ένσταση, ο Επίτροπος επανεξετάζει την απόφασή του, </a:t>
            </a:r>
            <a:r>
              <a:rPr lang="el-GR" sz="1800" b="1" u="sng" dirty="0"/>
              <a:t>εντός είκοσι (20) ημερών </a:t>
            </a:r>
            <a:r>
              <a:rPr lang="el-GR" sz="1800" dirty="0"/>
              <a:t>και εκδίδει νέα απόφαση. </a:t>
            </a:r>
          </a:p>
          <a:p>
            <a:r>
              <a:rPr lang="el-GR" sz="1800" dirty="0"/>
              <a:t>Στο στάδιο της επανεξέτασης</a:t>
            </a:r>
            <a:r>
              <a:rPr lang="en-US" sz="1800" dirty="0"/>
              <a:t>,</a:t>
            </a:r>
            <a:r>
              <a:rPr lang="el-GR" sz="1800" dirty="0"/>
              <a:t> ο Επίτροπος μπορεί να δώσει την ευκαιρία στα μέρη να ακουστούν, εάν το κρίνει σκόπιμο.</a:t>
            </a:r>
          </a:p>
          <a:p>
            <a:pPr algn="just">
              <a:spcAft>
                <a:spcPts val="1200"/>
              </a:spcAft>
            </a:pPr>
            <a:r>
              <a:rPr lang="el-GR" sz="1800" dirty="0"/>
              <a:t>Δικαίωμα </a:t>
            </a:r>
            <a:r>
              <a:rPr lang="el-GR" sz="1800" b="1" dirty="0"/>
              <a:t>προσφυγής</a:t>
            </a:r>
            <a:r>
              <a:rPr lang="el-GR" sz="1800" dirty="0"/>
              <a:t> εναντίον των αποφάσεων που εκδίδονται από τον Επίτροπο </a:t>
            </a:r>
            <a:r>
              <a:rPr lang="el-GR" sz="1800" b="1" u="sng" dirty="0"/>
              <a:t>εντός 75 ημερών </a:t>
            </a:r>
            <a:r>
              <a:rPr lang="el-GR" sz="1800" dirty="0"/>
              <a:t>από την ημερομηνία κοινοποίησης της απόφασης στον ενδιαφερόμενο.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A0F5612-FC46-4B91-B89C-3CECF4D0D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852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Επιβολή διοικητικού προστίμου </a:t>
            </a:r>
            <a:br>
              <a:rPr lang="el-GR" dirty="0"/>
            </a:br>
            <a:r>
              <a:rPr lang="el-GR" dirty="0"/>
              <a:t>(Άρθρο 46)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l-GR" dirty="0"/>
              <a:t>Ο Επίτροπος ανεξάρτητα από την ποινική ευθύνη ή την ποινική δίωξη οποιουδήποτε, μπορεί να επιβάλει διοικητικό πρόστιμο μέχρι </a:t>
            </a:r>
            <a:r>
              <a:rPr lang="el-GR" b="1" u="sng" dirty="0"/>
              <a:t>€5.000 </a:t>
            </a:r>
            <a:r>
              <a:rPr lang="el-GR" dirty="0"/>
              <a:t>σε δημόσια αρχή που δε συμμορφώθηκε για υλοποίηση των καθορισμένων σε αυτή μέτρων.</a:t>
            </a:r>
          </a:p>
          <a:p>
            <a:pPr algn="just"/>
            <a:r>
              <a:rPr lang="el-GR" dirty="0"/>
              <a:t>Πριν την έκδοση απόφασης για επιβολή διοικητικού προστίμου, παρέχεται στην δημόσια αρχή </a:t>
            </a:r>
            <a:r>
              <a:rPr lang="el-GR" b="1" u="sng" dirty="0"/>
              <a:t>προειδοποίηση 60 ημερών</a:t>
            </a:r>
            <a:r>
              <a:rPr lang="el-GR" dirty="0"/>
              <a:t>.</a:t>
            </a:r>
          </a:p>
          <a:p>
            <a:pPr algn="just"/>
            <a:r>
              <a:rPr lang="el-GR" dirty="0"/>
              <a:t>Ο Επίτροπος μπορεί να επιβάλλει πρόστιμο </a:t>
            </a:r>
            <a:r>
              <a:rPr lang="el-GR" b="1" u="sng" dirty="0"/>
              <a:t>μέχρι €50 </a:t>
            </a:r>
            <a:r>
              <a:rPr lang="el-GR" dirty="0"/>
              <a:t>για κάθε ημέρα συνέχισης της παράβασης.</a:t>
            </a:r>
          </a:p>
          <a:p>
            <a:pPr algn="just"/>
            <a:r>
              <a:rPr lang="el-GR" dirty="0"/>
              <a:t>Ο Επίτροπος μπορεί να λάβει υπόψιν ανάληψη δέσμευσης της δημόσιας αρχής αναφορικά με τη γενόμενη παράβαση και την προοπτική άρσης ή αποκατάστασης αυτής.</a:t>
            </a:r>
          </a:p>
          <a:p>
            <a:pPr algn="just"/>
            <a:r>
              <a:rPr lang="el-GR" dirty="0"/>
              <a:t>Ο Επίτροπος μεριμνά, ώστε να μην επιβάλλεται, για την ίδια πράξη, διοικητικό πρόστιμο αφού επιβληθεί ποινή συνεπεία καταδίκης για τέλεση ποινικού αδικήματος.</a:t>
            </a:r>
          </a:p>
          <a:p>
            <a:pPr algn="just"/>
            <a:r>
              <a:rPr lang="el-GR" dirty="0"/>
              <a:t>Το ποσό του διοικητικού προστίμου εισπράττεται από τον Επίτροπο όταν παρέλθει η προθεσμία των </a:t>
            </a:r>
            <a:r>
              <a:rPr lang="el-GR" b="1" u="sng" dirty="0"/>
              <a:t>75 ημερών </a:t>
            </a:r>
            <a:r>
              <a:rPr lang="el-GR" dirty="0"/>
              <a:t>για άσκηση προσφυγής, από την ημερομηνία κοινοποίηση της απόφασης στον ενδιαφερόμενο.</a:t>
            </a:r>
          </a:p>
          <a:p>
            <a:pPr algn="just"/>
            <a:r>
              <a:rPr lang="el-GR" dirty="0"/>
              <a:t> Σε περίπτωση παράλειψης πληρωμής των προστίμων, ο Επίτροπος λαμβάνει δικαστικά μέτρα προς είσπραξη του οφειλόμενου ποσού ως αστικό χρέος οφειλόμενο προς τη Δημοκρατία.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8090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Ποικίλες Διατάξεις</a:t>
            </a:r>
            <a:br>
              <a:rPr lang="el-GR" dirty="0"/>
            </a:br>
            <a:r>
              <a:rPr lang="el-GR" dirty="0"/>
              <a:t>(Άρθρα 52-54)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el-GR" dirty="0"/>
              <a:t>Σε περίπτωση όπου πληροφορίες που παρασχέθηκαν σε </a:t>
            </a:r>
            <a:r>
              <a:rPr lang="el-GR" dirty="0" err="1"/>
              <a:t>αιτητή</a:t>
            </a:r>
            <a:r>
              <a:rPr lang="el-GR" dirty="0"/>
              <a:t> περιέχουν </a:t>
            </a:r>
            <a:r>
              <a:rPr lang="el-GR" b="1" dirty="0"/>
              <a:t>δυσφημιστικό υλικό </a:t>
            </a:r>
            <a:r>
              <a:rPr lang="el-GR" dirty="0"/>
              <a:t>το οποίο είχε δοθεί στη δημόσια αρχή από τρίτο πρόσωπο, αυτή απαλλάσσεται από οποιαδήποτε νομική ευθύνη, εκτός αν οι πληροφορίες παρασχέθηκαν κακόπιστα</a:t>
            </a:r>
          </a:p>
          <a:p>
            <a:pPr algn="just">
              <a:spcBef>
                <a:spcPts val="0"/>
              </a:spcBef>
            </a:pPr>
            <a:endParaRPr lang="el-GR" dirty="0"/>
          </a:p>
          <a:p>
            <a:pPr algn="just">
              <a:spcAft>
                <a:spcPts val="600"/>
              </a:spcAft>
            </a:pPr>
            <a:r>
              <a:rPr lang="el-GR" dirty="0"/>
              <a:t>Πρόσωπο είναι </a:t>
            </a:r>
            <a:r>
              <a:rPr lang="el-GR" b="1" dirty="0"/>
              <a:t>ένοχο αδικήματος </a:t>
            </a:r>
            <a:r>
              <a:rPr lang="el-GR" dirty="0"/>
              <a:t>αν: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l-GR" dirty="0"/>
              <a:t>Τροποποιεί, παραποιεί, διαγράφει, καταστρέφει ή αποκρύπτει αρχείο, με σκοπό την απόκρυψη πληροφοριών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l-GR" dirty="0"/>
              <a:t>Καθυστερεί σκόπιμα ή παρεμποδίζει πρόσωπο κατά την άσκηση των εξουσιών του δυνάμει των διατάξεων του Νόμου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l-GR" dirty="0"/>
              <a:t>Εν γνώσει του παρουσιάζει πλαστογραφημένα ή ψευδή στοιχεία στο πλαίσιο έρευνας</a:t>
            </a:r>
          </a:p>
          <a:p>
            <a:pPr lvl="1" algn="just">
              <a:spcBef>
                <a:spcPts val="0"/>
              </a:spcBef>
              <a:spcAft>
                <a:spcPts val="0"/>
              </a:spcAft>
            </a:pPr>
            <a:endParaRPr lang="el-GR" dirty="0"/>
          </a:p>
          <a:p>
            <a:pPr algn="just"/>
            <a:r>
              <a:rPr lang="el-GR" b="1" dirty="0"/>
              <a:t>Ποινές:</a:t>
            </a:r>
            <a:r>
              <a:rPr lang="el-GR" dirty="0"/>
              <a:t> Μέχρι ένα έτος φυλάκισης ή/και χρηματική ποινή μέχρι € 3000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9176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Προθεσμίες  Ν. 184(Ι)/2017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l-GR" b="1" u="sng" dirty="0"/>
              <a:t>Η δημόσια αρχή: (Άρθρα 10-13)</a:t>
            </a:r>
          </a:p>
          <a:p>
            <a:pPr marL="457200" lvl="0" indent="-457200">
              <a:buAutoNum type="arabicPeriod"/>
            </a:pPr>
            <a:r>
              <a:rPr lang="el-GR" dirty="0"/>
              <a:t>Έχει προθεσμία </a:t>
            </a:r>
            <a:r>
              <a:rPr lang="el-GR" b="1" u="sng" dirty="0"/>
              <a:t>30 ημερών </a:t>
            </a:r>
            <a:r>
              <a:rPr lang="el-GR" dirty="0"/>
              <a:t>από την ημερομηνία παραλαβής της αίτησης, για να τη διεκπεραιώσει.</a:t>
            </a:r>
          </a:p>
          <a:p>
            <a:pPr marL="457200" lvl="0" indent="-457200">
              <a:buAutoNum type="arabicPeriod"/>
            </a:pPr>
            <a:r>
              <a:rPr lang="el-GR" dirty="0"/>
              <a:t>Κοινοποιεί τα </a:t>
            </a:r>
            <a:r>
              <a:rPr lang="el-GR" b="1" dirty="0"/>
              <a:t>τέλη </a:t>
            </a:r>
            <a:r>
              <a:rPr lang="el-GR" dirty="0"/>
              <a:t>σε περίπτωση που επιβάλλονται, το οποία πρέπει να καταβληθούν εντός </a:t>
            </a:r>
            <a:r>
              <a:rPr lang="el-GR" b="1" dirty="0"/>
              <a:t>τριών (3) μηνών </a:t>
            </a:r>
          </a:p>
          <a:p>
            <a:pPr marL="457200" lvl="0" indent="-457200">
              <a:buAutoNum type="arabicPeriod"/>
            </a:pPr>
            <a:r>
              <a:rPr lang="el-GR" dirty="0"/>
              <a:t>Διεκπεραιώνει την αίτηση εντός </a:t>
            </a:r>
            <a:r>
              <a:rPr lang="el-GR" b="1" dirty="0"/>
              <a:t>τριάντα (30) ημερών</a:t>
            </a:r>
            <a:r>
              <a:rPr lang="en-US" b="1" dirty="0"/>
              <a:t> </a:t>
            </a:r>
            <a:r>
              <a:rPr lang="el-GR" dirty="0"/>
              <a:t>από την ημερομηνία παραλαβής της  ή την καταβολή τελών</a:t>
            </a:r>
            <a:r>
              <a:rPr lang="el-GR" b="1" dirty="0"/>
              <a:t> εκτός </a:t>
            </a:r>
            <a:r>
              <a:rPr lang="el-GR" dirty="0"/>
              <a:t>σε περιπτώσεις που εξετάζεται η εφαρμογή </a:t>
            </a:r>
            <a:r>
              <a:rPr lang="el-GR" b="1" dirty="0"/>
              <a:t>εξαίρεσης.</a:t>
            </a:r>
          </a:p>
          <a:p>
            <a:r>
              <a:rPr lang="el-GR" b="1" u="sng" dirty="0"/>
              <a:t>Οι ενστάσεις υποβάλλονται στον Επίτροπο: (Άρθρα 45 και 47)</a:t>
            </a:r>
          </a:p>
          <a:p>
            <a:pPr marL="457200" indent="-457200">
              <a:buAutoNum type="arabicPeriod"/>
            </a:pPr>
            <a:r>
              <a:rPr lang="el-GR" dirty="0"/>
              <a:t>Από</a:t>
            </a:r>
            <a:r>
              <a:rPr lang="el-GR" b="1" dirty="0"/>
              <a:t> </a:t>
            </a:r>
            <a:r>
              <a:rPr lang="el-GR" b="1" dirty="0" err="1"/>
              <a:t>παραπονούμενο</a:t>
            </a:r>
            <a:r>
              <a:rPr lang="el-GR" b="1" dirty="0"/>
              <a:t> </a:t>
            </a:r>
            <a:r>
              <a:rPr lang="el-GR" dirty="0"/>
              <a:t>εναντίον απόφασης του Επιτρόπου, εντός </a:t>
            </a:r>
            <a:r>
              <a:rPr lang="el-GR" b="1" u="sng" dirty="0"/>
              <a:t>14 ημερών</a:t>
            </a:r>
            <a:r>
              <a:rPr lang="el-GR" dirty="0"/>
              <a:t> από τη λήψη της.</a:t>
            </a:r>
          </a:p>
          <a:p>
            <a:pPr marL="457200" indent="-457200">
              <a:buAutoNum type="arabicPeriod"/>
            </a:pPr>
            <a:r>
              <a:rPr lang="el-GR" dirty="0"/>
              <a:t>Από </a:t>
            </a:r>
            <a:r>
              <a:rPr lang="el-GR" b="1" dirty="0"/>
              <a:t>δημόσια αρχή</a:t>
            </a:r>
            <a:r>
              <a:rPr lang="el-GR" dirty="0"/>
              <a:t>, </a:t>
            </a:r>
            <a:r>
              <a:rPr lang="el-GR" b="1" u="sng" dirty="0"/>
              <a:t>εντός 14 ημερών </a:t>
            </a:r>
            <a:r>
              <a:rPr lang="el-GR" dirty="0"/>
              <a:t>αφού ενημερωθεί για την απόφαση του Επιτρόπου να διατάξει την πρόσβαση σε πληροφορίες που έχει στη διάθεσή της.</a:t>
            </a:r>
          </a:p>
          <a:p>
            <a:pPr marL="457200" indent="-457200">
              <a:buAutoNum type="arabicPeriod"/>
            </a:pPr>
            <a:r>
              <a:rPr lang="el-GR" dirty="0"/>
              <a:t>Στην περίπτωση που υποβληθεί ένσταση, ο Επίτροπος επανεξετάζει την απόφασή του, </a:t>
            </a:r>
            <a:r>
              <a:rPr lang="el-GR" b="1" u="sng" dirty="0"/>
              <a:t>εντός είκοσι (20) ημερών </a:t>
            </a:r>
            <a:r>
              <a:rPr lang="el-GR" dirty="0"/>
              <a:t>και εκδίδει νέα απόφαση. </a:t>
            </a:r>
          </a:p>
          <a:p>
            <a:r>
              <a:rPr lang="el-GR" b="1" u="sng" dirty="0"/>
              <a:t>Προσφυγή</a:t>
            </a:r>
          </a:p>
          <a:p>
            <a:pPr marL="457200" indent="-457200" algn="just">
              <a:buAutoNum type="arabicPeriod"/>
            </a:pPr>
            <a:r>
              <a:rPr lang="el-GR" dirty="0"/>
              <a:t>Δικαίωμα </a:t>
            </a:r>
            <a:r>
              <a:rPr lang="el-GR" b="1" dirty="0"/>
              <a:t>προσφυγής</a:t>
            </a:r>
            <a:r>
              <a:rPr lang="el-GR" dirty="0"/>
              <a:t> εναντίον των αποφάσεων που εκδίδονται από τον Επίτροπο </a:t>
            </a:r>
            <a:r>
              <a:rPr lang="el-GR" b="1" u="sng" dirty="0"/>
              <a:t>εντός 75 ημερών </a:t>
            </a:r>
            <a:r>
              <a:rPr lang="el-GR" dirty="0"/>
              <a:t>από την ημερομηνία κοινοποίησης της απόφασης στον ενδιαφερόμενο.</a:t>
            </a:r>
          </a:p>
          <a:p>
            <a:pPr marL="0" indent="0">
              <a:buNone/>
            </a:pPr>
            <a:r>
              <a:rPr lang="el-GR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1235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Στατιστικά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l-G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l-G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l-G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l-G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l-G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l-GR" sz="16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l-GR" sz="16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l-GR" sz="1800" dirty="0">
                <a:solidFill>
                  <a:schemeClr val="tx1"/>
                </a:solidFill>
              </a:rPr>
              <a:t>226 Σχέδια Δημοσίευσης από αρμόδιες Αρχές, δυνάμει του άρθρου 7 του Νόμου, </a:t>
            </a:r>
          </a:p>
          <a:p>
            <a:pPr marL="0" indent="0" algn="just">
              <a:buNone/>
            </a:pPr>
            <a:r>
              <a:rPr lang="el-GR" sz="1800" dirty="0">
                <a:solidFill>
                  <a:schemeClr val="tx1"/>
                </a:solidFill>
              </a:rPr>
              <a:t>29 γραπτά ερωτήματα και δόθηκαν αντίστοιχες απαντήσεις, σε σχέση με την εφαρμογή του Ν. 184(Ι)/2017, </a:t>
            </a:r>
          </a:p>
          <a:p>
            <a:pPr marL="0" indent="0" algn="just">
              <a:buNone/>
            </a:pPr>
            <a:r>
              <a:rPr lang="el-GR" sz="1800" dirty="0">
                <a:solidFill>
                  <a:schemeClr val="tx1"/>
                </a:solidFill>
              </a:rPr>
              <a:t>25 παράπονα εκ των οποίων διεκπεραιώθηκαν τα 21 και</a:t>
            </a:r>
          </a:p>
          <a:p>
            <a:pPr marL="0" indent="0" algn="just">
              <a:buNone/>
            </a:pPr>
            <a:r>
              <a:rPr lang="el-GR" sz="1800" dirty="0">
                <a:solidFill>
                  <a:schemeClr val="tx1"/>
                </a:solidFill>
              </a:rPr>
              <a:t>εκδόθηκαν 5 τελικές Αποφάσεις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25</a:t>
            </a:fld>
            <a:endParaRPr lang="en-US" dirty="0"/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2267939087"/>
              </p:ext>
            </p:extLst>
          </p:nvPr>
        </p:nvGraphicFramePr>
        <p:xfrm>
          <a:off x="4572000" y="726509"/>
          <a:ext cx="5649238" cy="3319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936460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Κυριότερα θέματα που εξετάστηκαν μέχρι σήμερα.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l-GR" dirty="0">
                <a:solidFill>
                  <a:schemeClr val="tx1"/>
                </a:solidFill>
              </a:rPr>
              <a:t>Παράπονα και ερωτήματα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l-GR" dirty="0">
                <a:solidFill>
                  <a:schemeClr val="tx1"/>
                </a:solidFill>
              </a:rPr>
              <a:t>τα οποία αποτελούν αντικείμενο άλλων Νομοθεσιών και δεν εμπίπτουν στον Περί Πρόσβασης, όπως </a:t>
            </a:r>
            <a:r>
              <a:rPr lang="el-GR" dirty="0" err="1">
                <a:solidFill>
                  <a:schemeClr val="tx1"/>
                </a:solidFill>
              </a:rPr>
              <a:t>π.χ</a:t>
            </a:r>
            <a:r>
              <a:rPr lang="el-GR" dirty="0">
                <a:solidFill>
                  <a:schemeClr val="tx1"/>
                </a:solidFill>
              </a:rPr>
              <a:t> επιθεώρηση ή και πρόσβαση σε διοικητικούς φακέλους που </a:t>
            </a:r>
            <a:r>
              <a:rPr lang="el-GR" dirty="0" err="1">
                <a:solidFill>
                  <a:schemeClr val="tx1"/>
                </a:solidFill>
              </a:rPr>
              <a:t>διέπονται</a:t>
            </a:r>
            <a:r>
              <a:rPr lang="el-GR" dirty="0">
                <a:solidFill>
                  <a:schemeClr val="tx1"/>
                </a:solidFill>
              </a:rPr>
              <a:t> από τις Διοικητικές Αρχές</a:t>
            </a:r>
          </a:p>
          <a:p>
            <a:pPr algn="just"/>
            <a:r>
              <a:rPr lang="el-GR" dirty="0">
                <a:solidFill>
                  <a:schemeClr val="tx1"/>
                </a:solidFill>
              </a:rPr>
              <a:t>Αιτήματα πρόσβασης σε μη καταγεγραμμένες πληροφορίες</a:t>
            </a:r>
          </a:p>
          <a:p>
            <a:pPr algn="just"/>
            <a:r>
              <a:rPr lang="el-GR" dirty="0">
                <a:solidFill>
                  <a:schemeClr val="tx1"/>
                </a:solidFill>
              </a:rPr>
              <a:t>Αιτήματα πρόσβασης σε πληροφορίες οι οποίες απαιτούν δυσανάλογο διοικητικό άχθος για να παρασχεθούν από τις δημόσιες αρχές</a:t>
            </a:r>
          </a:p>
          <a:p>
            <a:pPr algn="just"/>
            <a:r>
              <a:rPr lang="el-GR" dirty="0">
                <a:solidFill>
                  <a:schemeClr val="tx1"/>
                </a:solidFill>
              </a:rPr>
              <a:t>Αιτήματα από τις δημόσιες αρχές προς την Τεχνική Επιτροπή Καθορισμού και Αναθεώρησης Τελών και Δικαιωμάτων για καθορισμό του διοικητικού κόστους για την παροχή των πληροφοριών</a:t>
            </a:r>
          </a:p>
          <a:p>
            <a:pPr algn="just"/>
            <a:r>
              <a:rPr lang="el-GR" dirty="0">
                <a:solidFill>
                  <a:schemeClr val="tx1"/>
                </a:solidFill>
              </a:rPr>
              <a:t>Αιτήματα πρόσβασης σε πληροφορίες που κατέχονται υπό τον όρο της εμπιστευτικότητας και εχεμύθειας</a:t>
            </a:r>
          </a:p>
          <a:p>
            <a:pPr algn="just"/>
            <a:r>
              <a:rPr lang="el-GR" dirty="0" smtClean="0">
                <a:solidFill>
                  <a:schemeClr val="tx1"/>
                </a:solidFill>
              </a:rPr>
              <a:t>Αιτήματα πρόσβασης τα οποία ναι μεν απαντήθηκαν από τη δημόσια αρχή αλλά οι αιτητές έκριναν ότι δεν απαντήθηκαν επαρκώς</a:t>
            </a:r>
          </a:p>
          <a:p>
            <a:pPr algn="just"/>
            <a:r>
              <a:rPr lang="el-GR" dirty="0" smtClean="0">
                <a:solidFill>
                  <a:schemeClr val="tx1"/>
                </a:solidFill>
              </a:rPr>
              <a:t>Αιτήματα που είτε δεν δόθηκαν καθόλου οι πληροφορίες και προχωρήσαμε στην έκδοση απόφασης, είτε οι πληροφορίες δε δόθηκαν στην μορφή που ζητήθηκαν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1056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3200" dirty="0">
                <a:solidFill>
                  <a:schemeClr val="accent1">
                    <a:lumMod val="75000"/>
                  </a:schemeClr>
                </a:solidFill>
              </a:rPr>
              <a:t>Έναρξη ισχύος των διατάξεων του Νόμου</a:t>
            </a:r>
          </a:p>
          <a:p>
            <a:pPr marL="0" indent="0" algn="ctr">
              <a:buNone/>
            </a:pPr>
            <a:r>
              <a:rPr lang="el-GR" sz="3200" b="1" dirty="0">
                <a:solidFill>
                  <a:schemeClr val="accent1">
                    <a:lumMod val="75000"/>
                  </a:schemeClr>
                </a:solidFill>
              </a:rPr>
              <a:t>22 Δεκεμβρίου 2020</a:t>
            </a:r>
            <a:endParaRPr lang="en-GB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707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B5F4063-0214-403E-82C4-46795CAE7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B1FCE14D-ABF5-4BBA-8EC7-178A5D4D329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0013" y="863600"/>
            <a:ext cx="11944350" cy="5121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2800" dirty="0"/>
              <a:t>Γραφείο Επιτρόπου Πληροφοριών</a:t>
            </a:r>
          </a:p>
          <a:p>
            <a:pPr marL="0" indent="0" algn="ctr">
              <a:buNone/>
            </a:pPr>
            <a:endParaRPr lang="el-GR" sz="2800" dirty="0"/>
          </a:p>
          <a:p>
            <a:pPr marL="0" indent="0" algn="ctr">
              <a:buNone/>
            </a:pPr>
            <a:r>
              <a:rPr lang="el-GR" sz="2800" dirty="0"/>
              <a:t>Τηλέφωνο Επικοινωνίας: </a:t>
            </a:r>
            <a:r>
              <a:rPr lang="el-GR" sz="2800" dirty="0">
                <a:solidFill>
                  <a:srgbClr val="92D050"/>
                </a:solidFill>
              </a:rPr>
              <a:t>22309000</a:t>
            </a:r>
          </a:p>
          <a:p>
            <a:pPr marL="0" indent="0" algn="ctr">
              <a:buNone/>
            </a:pPr>
            <a:r>
              <a:rPr lang="el-GR" sz="2800"/>
              <a:t>Τηλεομοιότυπο: </a:t>
            </a:r>
            <a:r>
              <a:rPr lang="el-GR" sz="2800" dirty="0">
                <a:solidFill>
                  <a:srgbClr val="92D050"/>
                </a:solidFill>
              </a:rPr>
              <a:t>22309001</a:t>
            </a:r>
            <a:endParaRPr lang="el-GR" sz="2400" dirty="0">
              <a:solidFill>
                <a:srgbClr val="92D050"/>
              </a:solidFill>
            </a:endParaRPr>
          </a:p>
          <a:p>
            <a:pPr marL="0" indent="0" algn="ctr">
              <a:buNone/>
            </a:pPr>
            <a:r>
              <a:rPr lang="el-GR" sz="2400" dirty="0"/>
              <a:t>Email: </a:t>
            </a:r>
            <a:r>
              <a:rPr lang="el-GR" sz="2400" dirty="0" err="1">
                <a:hlinkClick r:id="rId3"/>
              </a:rPr>
              <a:t>commissioner</a:t>
            </a:r>
            <a:r>
              <a:rPr lang="el-GR" sz="2400" dirty="0">
                <a:hlinkClick r:id="rId3"/>
              </a:rPr>
              <a:t>@</a:t>
            </a:r>
            <a:r>
              <a:rPr lang="en-US" sz="2400" dirty="0" err="1">
                <a:hlinkClick r:id="rId3"/>
              </a:rPr>
              <a:t>informationcommissioner</a:t>
            </a:r>
            <a:r>
              <a:rPr lang="el-GR" sz="2400" dirty="0">
                <a:hlinkClick r:id="rId3"/>
              </a:rPr>
              <a:t>.gov.cy</a:t>
            </a:r>
            <a:endParaRPr lang="el-GR" sz="2400" dirty="0"/>
          </a:p>
          <a:p>
            <a:pPr marL="0" indent="0" algn="ctr">
              <a:buNone/>
            </a:pPr>
            <a:r>
              <a:rPr lang="el-GR" sz="2400" dirty="0">
                <a:solidFill>
                  <a:schemeClr val="tx1"/>
                </a:solidFill>
              </a:rPr>
              <a:t>Ιστοσελίδα: </a:t>
            </a:r>
            <a:r>
              <a:rPr lang="el-GR" sz="2400" dirty="0">
                <a:hlinkClick r:id="rId4"/>
              </a:rPr>
              <a:t>www.</a:t>
            </a:r>
            <a:r>
              <a:rPr lang="en-US" sz="2400" dirty="0" err="1">
                <a:hlinkClick r:id="rId4"/>
              </a:rPr>
              <a:t>informationcommissioner</a:t>
            </a:r>
            <a:r>
              <a:rPr lang="el-GR" sz="2400" dirty="0">
                <a:hlinkClick r:id="rId4"/>
              </a:rPr>
              <a:t>.gov.cy</a:t>
            </a:r>
            <a:r>
              <a:rPr lang="el-GR" sz="2400" dirty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0776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Πρόσβαση δυνάμει του  Ν. 184(Ι)/2017 και Πρόσβαση δυνάμει άλλων Νομοθεσιών</a:t>
            </a:r>
            <a:br>
              <a:rPr lang="el-GR" dirty="0"/>
            </a:br>
            <a:r>
              <a:rPr lang="el-GR" dirty="0"/>
              <a:t/>
            </a:r>
            <a:br>
              <a:rPr lang="el-GR" dirty="0"/>
            </a:br>
            <a:r>
              <a:rPr lang="el-GR" dirty="0"/>
              <a:t>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Γενικός Κανονισμός Προστασίας Προσωπικών Δεδομένων 2016/679</a:t>
            </a:r>
            <a:endParaRPr lang="en-US" dirty="0"/>
          </a:p>
          <a:p>
            <a:r>
              <a:rPr lang="el-GR" dirty="0"/>
              <a:t>Άρθρο 15: Κάθε πρόσωπο μπορεί να ζητά και να λαμβάνει πληροφορίες που αφορούν αποκλειστικά στον ίδιο.</a:t>
            </a:r>
          </a:p>
          <a:p>
            <a:r>
              <a:rPr lang="el-GR" b="1" dirty="0"/>
              <a:t>Περί Γενικών Αρχών του Διοικητικού Δικαίου Νόμος (Ν.158(Ι)/1999)</a:t>
            </a:r>
          </a:p>
          <a:p>
            <a:r>
              <a:rPr lang="el-GR" dirty="0"/>
              <a:t>Άρθρο 43(6): Θιγόμενο πρόσωπο από έκδοση διοικητικής πράξης, μπορεί να ζητήσει και να λάβει από το αρμόδιο διοικητικό όργανο στοιχεία από τον σχετικό διοικητικό φάκελο.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085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Πρόσβαση δυνάμει του  Ν. 184(Ι)/2017 και Πρόσβαση δυνάμει άλλων Νομοθεσιών</a:t>
            </a:r>
            <a:br>
              <a:rPr lang="el-GR" dirty="0"/>
            </a:br>
            <a:r>
              <a:rPr lang="el-GR" dirty="0"/>
              <a:t/>
            </a:r>
            <a:br>
              <a:rPr lang="el-GR" dirty="0"/>
            </a:br>
            <a:r>
              <a:rPr lang="el-GR" dirty="0"/>
              <a:t>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Περί </a:t>
            </a:r>
            <a:r>
              <a:rPr lang="el-GR" b="1" dirty="0" smtClean="0"/>
              <a:t>των </a:t>
            </a:r>
            <a:r>
              <a:rPr lang="el-GR" b="1" dirty="0"/>
              <a:t>Ανοικτών Δεδομένων, της Περαιτέρω Χρήσης Εγγράφων και Πληροφοριών του Δημόσιου </a:t>
            </a:r>
            <a:r>
              <a:rPr lang="el-GR" b="1" dirty="0" smtClean="0"/>
              <a:t>Τομέα και </a:t>
            </a:r>
            <a:r>
              <a:rPr lang="el-GR" b="1" dirty="0"/>
              <a:t>Συναφών Θεμάτων Νόμος του </a:t>
            </a:r>
            <a:r>
              <a:rPr lang="el-GR" b="1" dirty="0" smtClean="0"/>
              <a:t>2021 (143(Ι)/2021</a:t>
            </a:r>
            <a:endParaRPr lang="el-GR" b="1" dirty="0"/>
          </a:p>
          <a:p>
            <a:r>
              <a:rPr lang="el-GR" dirty="0"/>
              <a:t>Εναρμόνιση με Οδηγία </a:t>
            </a:r>
            <a:r>
              <a:rPr lang="el-GR" dirty="0" smtClean="0"/>
              <a:t>2019/1024/ΕΚ.</a:t>
            </a:r>
            <a:endParaRPr lang="el-GR" dirty="0"/>
          </a:p>
          <a:p>
            <a:r>
              <a:rPr lang="el-GR" dirty="0"/>
              <a:t>Σκοπός: Αποφυγή στρεβλώσεων στον ανταγωνισμό και ενιαία αγορά.</a:t>
            </a:r>
          </a:p>
          <a:p>
            <a:r>
              <a:rPr lang="el-GR" dirty="0"/>
              <a:t>Κάθε πρόσωπο μπορεί ν’ αξιοποιεί πληροφορίες που δημοσιεύουν Δημόσιες Αρχές για δικούς τους σκοπούς.</a:t>
            </a:r>
          </a:p>
          <a:p>
            <a:r>
              <a:rPr lang="el-GR" dirty="0"/>
              <a:t>Ο πολίτης μπορεί να ζητά και να λαμβάνει κάποιες πληροφορίες με έγκριση του Υπ. Οικονομικών.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586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736F47-DEAE-4B33-B125-A8364C025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sz="3800" dirty="0"/>
              <a:t>Έννοιες/</a:t>
            </a:r>
            <a:br>
              <a:rPr lang="el-GR" sz="3800" dirty="0"/>
            </a:br>
            <a:r>
              <a:rPr lang="el-GR" sz="3800" dirty="0"/>
              <a:t>Ορισμοί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D94D16D-016D-4AD5-B5EE-84146D3AB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b="1" dirty="0"/>
              <a:t>«δημόσιο αρχείο» </a:t>
            </a:r>
            <a:r>
              <a:rPr lang="el-GR" dirty="0"/>
              <a:t>σημαίνει το Κρατικό Αρχείο στο οποίο κατατίθενται και φυλάσσονται δημόσια αρχεία κατά τον καθορισμένο τρόπο (Άρθρο 3 του Νόμου περί Κρατικού Αρχείου)</a:t>
            </a:r>
          </a:p>
          <a:p>
            <a:pPr algn="just"/>
            <a:r>
              <a:rPr lang="el-GR" b="1" dirty="0"/>
              <a:t>«πληροφορία» </a:t>
            </a:r>
            <a:r>
              <a:rPr lang="el-GR" dirty="0"/>
              <a:t>σημαίνει πληροφορία καταγραμμένη σε οποιαδήποτε μορφή και περιλαμβάνει κάθε στοιχείο σε γραπτή, οπτική, ακουστική, ηλεκτρονική ή άλλη υλική μορφή</a:t>
            </a:r>
            <a:endParaRPr lang="en-US" dirty="0"/>
          </a:p>
          <a:p>
            <a:pPr algn="just"/>
            <a:r>
              <a:rPr lang="el-GR" b="1" dirty="0"/>
              <a:t>«εξαιρούμενες πληροφορίες» </a:t>
            </a:r>
            <a:r>
              <a:rPr lang="el-GR" dirty="0"/>
              <a:t>σημαίνει πληροφορίες που εξαιρούνται από την εφαρμογή των διατάξεων του Νόμου (Μέρος ΙΙΙ)</a:t>
            </a:r>
          </a:p>
          <a:p>
            <a:pPr algn="just"/>
            <a:r>
              <a:rPr lang="el-GR" b="1" dirty="0"/>
              <a:t>«απόλυτη εξαίρεση» </a:t>
            </a:r>
            <a:r>
              <a:rPr lang="el-GR" dirty="0"/>
              <a:t>σημαίνει οποιαδήποτε από τις προβλεπόμενες στο εδάφιο (1) του άρθρου 19 εξαιρέσεις</a:t>
            </a:r>
            <a:r>
              <a:rPr lang="en-US" dirty="0"/>
              <a:t> </a:t>
            </a:r>
            <a:endParaRPr lang="el-GR" dirty="0"/>
          </a:p>
          <a:p>
            <a:pPr algn="just"/>
            <a:r>
              <a:rPr lang="el-GR" b="1" dirty="0"/>
              <a:t>«μεταφερθέν δημόσιο αρχείο» </a:t>
            </a:r>
            <a:r>
              <a:rPr lang="el-GR" dirty="0"/>
              <a:t>σημαίνει δημόσιο αρχείο το οποίο μεταφέρθηκε δυνάμει των διατάξεων του περί Κρατικού Αρχείου Νόμου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l-GR" dirty="0"/>
              <a:t>στο Κρατικό Αρχείο ή 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l-GR" dirty="0"/>
              <a:t>σε τόπο φύλαξης εκτός του Κρατικού Αρχείου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924EDBB-F1AD-4C9B-ACC3-CE750320D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7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F6F790-78B3-48EA-A142-C2F8EB14B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800" dirty="0"/>
              <a:t>Έννοιες/</a:t>
            </a:r>
            <a:br>
              <a:rPr lang="el-GR" sz="3800" dirty="0"/>
            </a:br>
            <a:r>
              <a:rPr lang="el-GR" sz="3800" dirty="0"/>
              <a:t>Ορισμοί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52AD640-05D1-41DC-800E-138140C7C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l-GR" b="1" dirty="0"/>
              <a:t>«αρμόδια αρχή δημόσιου αρχείου» </a:t>
            </a:r>
            <a:r>
              <a:rPr lang="el-GR" dirty="0"/>
              <a:t>σε σχέση με μεταφερθέν δημόσιο αρχείο σημαίνει 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l-GR" dirty="0"/>
              <a:t>τον Έφορο Κρατικού Αρχείου, σε περίπτωση αρχείου που μεταφέρθηκε στο Κρατικό Αρχείο δυνάμει των διατάξεων του περί Κρατικού Αρχείου Νόμου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l-GR" dirty="0"/>
              <a:t>τον Υπουργό σε περίπτωση δημόσιου αρχείου που μεταφέρθηκε σε τόπο φύλαξης εκτός του Κρατικού Αρχείου δυνάμει των διατάξεων του περί Κρατικού Αρχείου Νόμου</a:t>
            </a:r>
          </a:p>
          <a:p>
            <a:pPr algn="just"/>
            <a:r>
              <a:rPr lang="el-GR" b="1" dirty="0"/>
              <a:t>«υπεύθυνη αρχή» </a:t>
            </a:r>
            <a:r>
              <a:rPr lang="el-GR" dirty="0"/>
              <a:t>σε σχέση με μεταφερθέν δημόσιο αρχείο σημαίνει 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l-GR" dirty="0"/>
              <a:t>σε περίπτωση που το αρχείο μεταφέρθηκε από δημόσια αρχή υπό την ευθύνη Υπουργού της Δημοκρατίας, τον Υπουργό που έχει την ευθύνη της εν λόγω αρχής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l-GR" dirty="0"/>
              <a:t>σε περίπτωση που το αρχείο μεταφέρθηκε από οποιοδήποτε άλλο πρόσωπο, το πρόσωπο το οποίο, κατά την κρίση του Υπουργού, είναι το κυρίως υπεύθυνο πρόσωπο</a:t>
            </a:r>
          </a:p>
          <a:p>
            <a:pPr algn="just"/>
            <a:r>
              <a:rPr lang="el-GR" b="1" dirty="0"/>
              <a:t>«Επίτροπος Πληροφοριών» </a:t>
            </a:r>
            <a:r>
              <a:rPr lang="el-GR" dirty="0"/>
              <a:t>ή </a:t>
            </a:r>
            <a:r>
              <a:rPr lang="el-GR" b="1" dirty="0"/>
              <a:t>«Επίτροπος»</a:t>
            </a:r>
            <a:r>
              <a:rPr lang="el-GR" dirty="0"/>
              <a:t> τα καθήκοντα που ανατίθενται στον Επίτροπο Πληροφοριών, ασκούνται από τον εκάστοτε Επίτροπο Προστασίας Δεδομένων Προσωπικού Χαρακτήρα </a:t>
            </a:r>
            <a:r>
              <a:rPr lang="el-GR" sz="1400" dirty="0"/>
              <a:t>(Άρθρο 35)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D1C0CBB-146E-41E4-9046-6B2616F04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894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3ACF3D-81AF-4298-A6E2-70BB81348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dirty="0"/>
              <a:t>Δικαίωμα πρόσβασης σε πληροφορίες και πεδίο εφαρμογής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15FE8A0-4569-45F4-AE1F-2F6CE0AF4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l-GR" sz="8000" b="1" dirty="0">
                <a:solidFill>
                  <a:schemeClr val="accent1">
                    <a:lumMod val="75000"/>
                  </a:schemeClr>
                </a:solidFill>
              </a:rPr>
              <a:t>Οποιοδήποτε φυσικό ή νομικό πρόσωπο έχει το δικαίωμα να αιτείται πρόσβαση σε πληροφορίες που βρίσκονται στην κατοχή δημόσιας αρχής </a:t>
            </a:r>
            <a:r>
              <a:rPr lang="el-GR" sz="8000" dirty="0">
                <a:solidFill>
                  <a:schemeClr val="accent1">
                    <a:lumMod val="75000"/>
                  </a:schemeClr>
                </a:solidFill>
              </a:rPr>
              <a:t>(Άρθρο 3(1))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l-GR" sz="3200" b="1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el-GR" sz="8000" b="1" dirty="0"/>
              <a:t>Περιπτώσεις που δεν εφαρμόζεται ο Νόμος (Άρθρο 3(2)):</a:t>
            </a:r>
          </a:p>
          <a:p>
            <a:pPr lvl="1" algn="just">
              <a:lnSpc>
                <a:spcPct val="120000"/>
              </a:lnSpc>
            </a:pPr>
            <a:r>
              <a:rPr lang="el-GR" sz="7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Οι πληροφορίες αφορούν </a:t>
            </a:r>
            <a:r>
              <a:rPr lang="el-GR" sz="7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δεδομένα προσωπικού χαρακτήρα</a:t>
            </a:r>
            <a:r>
              <a:rPr lang="el-GR" sz="7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είτε ο αιτητής είναι το υποκείμενο των δεδομένων είτε τρίτο πρόσωπο προς αυτά </a:t>
            </a:r>
            <a:r>
              <a:rPr lang="el-GR" sz="6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(π.χ. </a:t>
            </a:r>
            <a:r>
              <a:rPr lang="el-GR" sz="6400" dirty="0"/>
              <a:t>ονοματεπώνυμο, </a:t>
            </a:r>
            <a:r>
              <a:rPr lang="el-GR" sz="6400" dirty="0" err="1"/>
              <a:t>αρ</a:t>
            </a:r>
            <a:r>
              <a:rPr lang="el-GR" sz="6400" dirty="0"/>
              <a:t>. τηλεφώνου, διεύθυνση διαμονής, email, επάγγελμα, </a:t>
            </a:r>
            <a:r>
              <a:rPr lang="el-GR" sz="6400" dirty="0" err="1"/>
              <a:t>ημερ</a:t>
            </a:r>
            <a:r>
              <a:rPr lang="el-GR" sz="6400" dirty="0"/>
              <a:t>. γέννησης)</a:t>
            </a:r>
          </a:p>
          <a:p>
            <a:pPr lvl="1" algn="just">
              <a:lnSpc>
                <a:spcPct val="120000"/>
              </a:lnSpc>
            </a:pPr>
            <a:endParaRPr lang="el-G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algn="just">
              <a:lnSpc>
                <a:spcPct val="120000"/>
              </a:lnSpc>
            </a:pPr>
            <a:r>
              <a:rPr lang="el-GR" sz="8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Περιπτώσεις που η αποκάλυψη των πληροφοριών:</a:t>
            </a:r>
          </a:p>
          <a:p>
            <a:pPr lvl="2" algn="just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l-GR" sz="7200" dirty="0"/>
              <a:t>Ρ</a:t>
            </a:r>
            <a:r>
              <a:rPr lang="el-GR" sz="7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υθμίζεται από </a:t>
            </a:r>
            <a:r>
              <a:rPr lang="el-GR" sz="8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ειδική</a:t>
            </a:r>
            <a:r>
              <a:rPr lang="el-GR" sz="7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νομοθεσία </a:t>
            </a:r>
            <a:r>
              <a:rPr lang="el-GR" sz="7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περί πρόσβασης σε πληροφορίες</a:t>
            </a:r>
          </a:p>
          <a:p>
            <a:pPr lvl="2" algn="just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l-GR" sz="7200" dirty="0"/>
              <a:t>Δ</a:t>
            </a:r>
            <a:r>
              <a:rPr lang="el-GR" sz="7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εν είναι </a:t>
            </a:r>
            <a:r>
              <a:rPr lang="el-GR" sz="7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συμβατή με υποχρεώσεις</a:t>
            </a:r>
            <a:r>
              <a:rPr lang="el-GR" sz="7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που επιβάλλονται από την </a:t>
            </a:r>
            <a:r>
              <a:rPr lang="el-GR" sz="7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ΕΕ</a:t>
            </a:r>
          </a:p>
          <a:p>
            <a:pPr lvl="2" algn="just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l-GR" sz="7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Θα συνιστούσε ή θα τιμωρείτο ως </a:t>
            </a:r>
            <a:r>
              <a:rPr lang="el-GR" sz="7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αδίκημα περιφρόνησης δικαστηρίου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6CE2331-C056-4776-A7C8-BD4F3EA9B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55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940E80-9C4D-4FB7-9849-53CAFA437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800" dirty="0"/>
              <a:t>Σχέδιο Δημοσίευσης </a:t>
            </a:r>
            <a:r>
              <a:rPr lang="en-US" sz="3800" dirty="0"/>
              <a:t>(</a:t>
            </a:r>
            <a:r>
              <a:rPr lang="el-GR" sz="3800" dirty="0"/>
              <a:t>Άρθρο 7</a:t>
            </a:r>
            <a:r>
              <a:rPr lang="en-US" sz="3800" dirty="0"/>
              <a:t>)</a:t>
            </a:r>
            <a:endParaRPr lang="el-GR" sz="3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72CF586-71BD-4294-8352-B066B5F5C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lvl="1" indent="0" algn="just">
              <a:spcBef>
                <a:spcPts val="0"/>
              </a:spcBef>
              <a:spcAft>
                <a:spcPts val="2400"/>
              </a:spcAft>
              <a:buNone/>
            </a:pPr>
            <a:r>
              <a:rPr lang="el-GR" sz="2000" dirty="0"/>
              <a:t>Υιοθετείται από τη Δημόσια Αρχή με έγκριση του Επιτρόπου και περιλαμβάνει:</a:t>
            </a:r>
          </a:p>
          <a:p>
            <a:pPr lvl="1" algn="just">
              <a:spcBef>
                <a:spcPts val="0"/>
              </a:spcBef>
              <a:spcAft>
                <a:spcPts val="2400"/>
              </a:spcAft>
            </a:pPr>
            <a:r>
              <a:rPr lang="el-GR" sz="2000" dirty="0"/>
              <a:t>Κατηγοριοποίηση πληροφοριών που κατέχει</a:t>
            </a:r>
          </a:p>
          <a:p>
            <a:pPr lvl="1" algn="just">
              <a:spcBef>
                <a:spcPts val="0"/>
              </a:spcBef>
              <a:spcAft>
                <a:spcPts val="2400"/>
              </a:spcAft>
            </a:pPr>
            <a:r>
              <a:rPr lang="el-GR" sz="2000" dirty="0"/>
              <a:t>Καθορισμό των κατηγοριών πληροφοριών</a:t>
            </a:r>
            <a:r>
              <a:rPr lang="en-US" sz="2000" dirty="0"/>
              <a:t>,</a:t>
            </a:r>
            <a:r>
              <a:rPr lang="el-GR" sz="2000" dirty="0"/>
              <a:t> τις οποίες η δημόσια αρχή θα δημοσιεύει </a:t>
            </a:r>
            <a:endParaRPr lang="en-US" sz="2000" dirty="0"/>
          </a:p>
          <a:p>
            <a:pPr lvl="1" algn="just">
              <a:spcBef>
                <a:spcPts val="0"/>
              </a:spcBef>
              <a:spcAft>
                <a:spcPts val="2400"/>
              </a:spcAft>
            </a:pPr>
            <a:r>
              <a:rPr lang="el-GR" sz="2000" dirty="0"/>
              <a:t>Καθορισμό των πληροφοριών</a:t>
            </a:r>
            <a:r>
              <a:rPr lang="en-US" sz="2000" dirty="0"/>
              <a:t>,</a:t>
            </a:r>
            <a:r>
              <a:rPr lang="el-GR" sz="2000" dirty="0"/>
              <a:t> που θα παρέχονται κατόπιν αίτησης</a:t>
            </a:r>
          </a:p>
          <a:p>
            <a:pPr lvl="1" algn="just">
              <a:spcBef>
                <a:spcPts val="0"/>
              </a:spcBef>
              <a:spcAft>
                <a:spcPts val="2400"/>
              </a:spcAft>
            </a:pPr>
            <a:r>
              <a:rPr lang="el-GR" sz="2000" dirty="0"/>
              <a:t>Κατά πόσο το υλικό που θα είναι διαθέσιμο στο κοινό θα διατίθεται δωρεάν ή με την καταβολή τέλους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A014249-FA06-4F38-8AEE-638191A36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72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940E80-9C4D-4FB7-9849-53CAFA437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2981169" cy="4601183"/>
          </a:xfrm>
        </p:spPr>
        <p:txBody>
          <a:bodyPr>
            <a:noAutofit/>
          </a:bodyPr>
          <a:lstStyle/>
          <a:p>
            <a:pPr algn="ctr"/>
            <a:r>
              <a:rPr lang="el-GR" sz="3800" dirty="0"/>
              <a:t>Δικαίωμα παροχής</a:t>
            </a:r>
            <a:r>
              <a:rPr lang="en-US" sz="3800" dirty="0"/>
              <a:t> </a:t>
            </a:r>
            <a:r>
              <a:rPr lang="el-GR" sz="3800" dirty="0"/>
              <a:t>πληροφοριών (Άρθρο 8)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4771CA6-8109-4BC5-BFFB-AB38F8D9A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algn="just">
              <a:buNone/>
            </a:pPr>
            <a:r>
              <a:rPr lang="el-GR" dirty="0"/>
              <a:t>Οποιοδήποτε πρόσωπο υποβάλει γραπτή αίτηση για παροχή πληροφοριών, έχει δικαίωμα:</a:t>
            </a:r>
          </a:p>
          <a:p>
            <a:pPr lvl="0" algn="just"/>
            <a:r>
              <a:rPr lang="el-GR" dirty="0"/>
              <a:t>Να πληροφορηθεί γραπτώς από τη δημόσια αρχή </a:t>
            </a:r>
            <a:r>
              <a:rPr lang="el-GR" b="1" dirty="0"/>
              <a:t>κατά πόσο κατέχει ή όχι </a:t>
            </a:r>
            <a:r>
              <a:rPr lang="el-GR" dirty="0"/>
              <a:t>τις πληροφορίες που </a:t>
            </a:r>
            <a:r>
              <a:rPr lang="el-GR" dirty="0" smtClean="0"/>
              <a:t>ζήτησε.</a:t>
            </a:r>
            <a:endParaRPr lang="en-US" dirty="0"/>
          </a:p>
          <a:p>
            <a:pPr lvl="0" algn="just"/>
            <a:r>
              <a:rPr lang="el-GR" dirty="0"/>
              <a:t>Σε περίπτωση που η δημόσια αρχή τις κατέχει και είναι </a:t>
            </a:r>
            <a:r>
              <a:rPr lang="el-GR" dirty="0" err="1"/>
              <a:t>προσβάσιμες</a:t>
            </a:r>
            <a:r>
              <a:rPr lang="el-GR" dirty="0"/>
              <a:t>, να </a:t>
            </a:r>
            <a:r>
              <a:rPr lang="el-GR" b="1" dirty="0"/>
              <a:t>λάβει τις πληροφορίες </a:t>
            </a:r>
            <a:r>
              <a:rPr lang="el-GR" dirty="0" smtClean="0"/>
              <a:t>αυτές. </a:t>
            </a:r>
            <a:endParaRPr lang="el-GR" dirty="0"/>
          </a:p>
          <a:p>
            <a:pPr lvl="0" algn="just"/>
            <a:r>
              <a:rPr lang="el-GR" dirty="0">
                <a:solidFill>
                  <a:schemeClr val="tx1"/>
                </a:solidFill>
              </a:rPr>
              <a:t>Οι πληροφορίες για τις οποίες ο </a:t>
            </a:r>
            <a:r>
              <a:rPr lang="el-GR" dirty="0" err="1">
                <a:solidFill>
                  <a:schemeClr val="tx1"/>
                </a:solidFill>
              </a:rPr>
              <a:t>αιτητής</a:t>
            </a:r>
            <a:r>
              <a:rPr lang="el-GR" dirty="0">
                <a:solidFill>
                  <a:schemeClr val="tx1"/>
                </a:solidFill>
              </a:rPr>
              <a:t> δικαιούται</a:t>
            </a:r>
            <a:br>
              <a:rPr lang="el-GR" dirty="0">
                <a:solidFill>
                  <a:schemeClr val="tx1"/>
                </a:solidFill>
              </a:rPr>
            </a:br>
            <a:r>
              <a:rPr lang="el-GR" dirty="0">
                <a:solidFill>
                  <a:schemeClr val="tx1"/>
                </a:solidFill>
              </a:rPr>
              <a:t>πληροφόρηση, είναι οι πληροφορίες που κατέχει καταγεγραμμένες η Δημόσια Αρχή, κατά το χρόνο που γίνεται η</a:t>
            </a:r>
            <a:br>
              <a:rPr lang="el-GR" dirty="0">
                <a:solidFill>
                  <a:schemeClr val="tx1"/>
                </a:solidFill>
              </a:rPr>
            </a:br>
            <a:r>
              <a:rPr lang="el-GR" dirty="0">
                <a:solidFill>
                  <a:schemeClr val="tx1"/>
                </a:solidFill>
              </a:rPr>
              <a:t>αίτηση. Εάν δεν υπάρχουν καταγεγραμμένες δεν υποχρεούται να τις καταγράψει, επειδή υποβλήθηκε αίτημα.</a:t>
            </a:r>
            <a:endParaRPr lang="en-US" dirty="0">
              <a:solidFill>
                <a:schemeClr val="tx1"/>
              </a:solidFill>
            </a:endParaRPr>
          </a:p>
          <a:p>
            <a:pPr lvl="0" algn="just"/>
            <a:r>
              <a:rPr lang="el-GR" dirty="0">
                <a:solidFill>
                  <a:schemeClr val="tx1"/>
                </a:solidFill>
              </a:rPr>
              <a:t>Η Δημόσια Αρχή δεν έχει υποχρέωση να παράσχει τις αιτούμενες πληροφορίες, εάν αποδείξει, ότι απαιτεί δυσανάλογη ενέργεια από μέρους της η συλλογή τους.</a:t>
            </a:r>
          </a:p>
          <a:p>
            <a:pPr marL="0" lvl="0" indent="0" algn="just">
              <a:buNone/>
            </a:pP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Οποιαδήποτε τροποποίηση ή διαγραφή που πραγματοποιείται από την ημέρα λήψης της αίτησης μέχρι και την παροχή των πληροφοριών, κι έγινε ανεξάρτητα από τη λήψη της αίτησης, λαμβάνεται υπόψη για την παροχή πληροφοριών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40BB118-AA61-4A48-BA80-F0B86EFFD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313215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8109</TotalTime>
  <Words>2676</Words>
  <Application>Microsoft Office PowerPoint</Application>
  <PresentationFormat>Custom</PresentationFormat>
  <Paragraphs>272</Paragraphs>
  <Slides>28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Frame</vt:lpstr>
      <vt:lpstr>    O περί του Δικαιώματος Πρόσβασης σε Πληροφορίες του Δημόσιου Τομέα Νόμος του 2017  (184(I)/2017)  1ος χρόνος εφαρμογής</vt:lpstr>
      <vt:lpstr>Σκοπός θέσπισης Εθνικής νομοθεσίας</vt:lpstr>
      <vt:lpstr>Πρόσβαση δυνάμει του  Ν. 184(Ι)/2017 και Πρόσβαση δυνάμει άλλων Νομοθεσιών  (1/2)</vt:lpstr>
      <vt:lpstr>Πρόσβαση δυνάμει του  Ν. 184(Ι)/2017 και Πρόσβαση δυνάμει άλλων Νομοθεσιών  (2/2)</vt:lpstr>
      <vt:lpstr>Έννοιες/ Ορισμοί</vt:lpstr>
      <vt:lpstr>Έννοιες/ Ορισμοί</vt:lpstr>
      <vt:lpstr>Δικαίωμα πρόσβασης σε πληροφορίες και πεδίο εφαρμογής</vt:lpstr>
      <vt:lpstr>Σχέδιο Δημοσίευσης (Άρθρο 7)</vt:lpstr>
      <vt:lpstr>Δικαίωμα παροχής πληροφοριών (Άρθρο 8)</vt:lpstr>
      <vt:lpstr>Αίτηση παροχής πληροφοριών (Άρθρο 9)</vt:lpstr>
      <vt:lpstr>Εξέταση αίτησης παροχής πληροφοριών (Άρθρα 10-13)</vt:lpstr>
      <vt:lpstr>Ειδικές πρόνοιες για μεταφερθέντα αρχεία (Άρθρο 14)</vt:lpstr>
      <vt:lpstr> Περίπτωση πληροφοριών με υψηλό κόστος παροχής  (Άρθρα 15-16)</vt:lpstr>
      <vt:lpstr>Παροχή βοήθειας και απόρριψη αίτησης (Άρθρα 17-18)</vt:lpstr>
      <vt:lpstr>ΜΕΡΟΣ III   Απόλυτες εξαιρέσεις (Άρθρο 19(1)) </vt:lpstr>
      <vt:lpstr>Μη απόλυτες εξαιρέσεις  (Άρθρο 19(2))</vt:lpstr>
      <vt:lpstr>Αρμοδιότητες και Εξουσίες Επιτρόπου Πληροφοριών (Άρθρα 37-41)</vt:lpstr>
      <vt:lpstr>Λόγοι υποβολής παραπόνου (Άρθρο 42)  (1/2)</vt:lpstr>
      <vt:lpstr>Λόγοι υποβολής παραπόνου (Άρθρο 42)  (2/2)</vt:lpstr>
      <vt:lpstr>Διαδικασία εξέτασης παραπόνων ή αυτεπάγγελτης έρευνας και έκδοσης απόφασης (Άρθρα 43 και 44)</vt:lpstr>
      <vt:lpstr>Δικαίωμα ένστασης και Προσφυγής (Άρθρα 45 και 47)</vt:lpstr>
      <vt:lpstr>Επιβολή διοικητικού προστίμου  (Άρθρο 46)</vt:lpstr>
      <vt:lpstr>Ποικίλες Διατάξεις (Άρθρα 52-54)</vt:lpstr>
      <vt:lpstr>Προθεσμίες  Ν. 184(Ι)/2017</vt:lpstr>
      <vt:lpstr>Στατιστικά </vt:lpstr>
      <vt:lpstr>Κυριότερα θέματα που εξετάστηκαν μέχρι σήμερα.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περί του Δικαιώματος Πρόσβασης σε Πληροφορίες του Δημόσιου Τομέα Νόμος του 2017 (184(I)/2017)</dc:title>
  <dc:creator>user</dc:creator>
  <cp:lastModifiedBy>User</cp:lastModifiedBy>
  <cp:revision>25</cp:revision>
  <cp:lastPrinted>2022-01-26T09:55:39Z</cp:lastPrinted>
  <dcterms:created xsi:type="dcterms:W3CDTF">2020-02-14T07:32:23Z</dcterms:created>
  <dcterms:modified xsi:type="dcterms:W3CDTF">2022-01-27T15:00:12Z</dcterms:modified>
</cp:coreProperties>
</file>